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4"/>
    <p:sldMasterId id="2147483702" r:id="rId5"/>
  </p:sldMasterIdLst>
  <p:notesMasterIdLst>
    <p:notesMasterId r:id="rId17"/>
  </p:notesMasterIdLst>
  <p:sldIdLst>
    <p:sldId id="256" r:id="rId6"/>
    <p:sldId id="261" r:id="rId7"/>
    <p:sldId id="264" r:id="rId8"/>
    <p:sldId id="265" r:id="rId9"/>
    <p:sldId id="266" r:id="rId10"/>
    <p:sldId id="268" r:id="rId11"/>
    <p:sldId id="269" r:id="rId12"/>
    <p:sldId id="274" r:id="rId13"/>
    <p:sldId id="276" r:id="rId14"/>
    <p:sldId id="259" r:id="rId15"/>
    <p:sldId id="262" r:id="rId1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2D"/>
    <a:srgbClr val="FF9999"/>
    <a:srgbClr val="00945F"/>
    <a:srgbClr val="0B6A38"/>
    <a:srgbClr val="8BCB00"/>
    <a:srgbClr val="9BDF00"/>
    <a:srgbClr val="D6EBA9"/>
    <a:srgbClr val="FF9F9F"/>
    <a:srgbClr val="F6FF9F"/>
    <a:srgbClr val="AFF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21484-789F-7B27-170E-F82B1FC0C50A}" v="78" dt="2020-11-02T07:54:21.886"/>
    <p1510:client id="{7F68C736-4A68-B6A2-C602-05FADA5467CC}" v="2" dt="2020-11-02T07:57:33.324"/>
    <p1510:client id="{9613ACF3-F312-AABC-87E2-50FC237850BD}" v="1" dt="2020-11-02T07:55:34.622"/>
    <p1510:client id="{BA5868A5-059A-FDFF-4924-CB89CF6A4B17}" v="2091" dt="2020-11-02T07:40:23.858"/>
    <p1510:client id="{C02B1EAB-C2FF-D9E6-B74B-34986A335D9B}" v="5" dt="2020-11-02T07:56:37.880"/>
    <p1510:client id="{C37C48CC-D2C2-B574-27EC-9DACB48A2706}" v="1152" dt="2020-11-02T08:51:52.312"/>
    <p1510:client id="{D0696A99-E971-9DF6-409E-4AB930B791EC}" v="6" dt="2020-11-02T07:55:06.025"/>
    <p1510:client id="{D6004B61-D0C4-4130-8124-8A6BDDB32244}" v="115" dt="2020-11-02T05:02:24.17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8" autoAdjust="0"/>
  </p:normalViewPr>
  <p:slideViewPr>
    <p:cSldViewPr snapToGrid="0">
      <p:cViewPr>
        <p:scale>
          <a:sx n="91" d="100"/>
          <a:sy n="91" d="100"/>
        </p:scale>
        <p:origin x="264" y="-5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ser1\Desktop\Competitions\ascm-2020\pareto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5346406373275967"/>
                  <c:y val="0.102822935837008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8.9317990070807388E-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8810936854699853"/>
                  <c:y val="4.68453127922135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9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1719</cx:pt>
          <cx:pt idx="1">193</cx:pt>
          <cx:pt idx="2">98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100"/>
          </a:pPr>
          <a:r>
            <a:rPr lang="en-US" sz="11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6727501F-C586-4581-814C-8384017D2FC2}">
          <cx:dataPt idx="0">
            <cx:spPr>
              <a:solidFill>
                <a:srgbClr val="0B6A38"/>
              </a:solidFill>
            </cx:spPr>
          </cx:dataPt>
          <cx:dataPt idx="1">
            <cx:spPr>
              <a:solidFill>
                <a:srgbClr val="00945F"/>
              </a:solidFill>
            </cx:spPr>
          </cx:dataPt>
          <cx:dataPt idx="2">
            <cx:spPr>
              <a:solidFill>
                <a:sysClr val="windowText" lastClr="000000">
                  <a:lumMod val="50000"/>
                  <a:lumOff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6B81983E-DA81-46D6-B4DB-76DD6481B675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 hidden="1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38EB-C27F-44E4-B3E8-5CC58628F66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041FB-4513-40EE-8FE7-4ADA5A598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4c516d0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4c516d0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 down vials line as soon as its 4 quarter demand is met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for checking the lower bound on makespan to determine if there is a capacity constraint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/>
              <a:t>Insert </a:t>
            </a:r>
            <a:br>
              <a:rPr lang="en-US"/>
            </a:br>
            <a:r>
              <a:rPr lang="en-US"/>
              <a:t>Executive </a:t>
            </a:r>
            <a:br>
              <a:rPr lang="en-US"/>
            </a:br>
            <a:r>
              <a:rPr lang="en-US"/>
              <a:t>headshot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4"/>
            <a:ext cx="12188825" cy="6856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099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19035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576" indent="0">
              <a:buNone/>
              <a:defRPr sz="1200">
                <a:solidFill>
                  <a:srgbClr val="FFFFFF"/>
                </a:solidFill>
              </a:defRPr>
            </a:lvl2pPr>
            <a:lvl3pPr marL="733242" indent="0">
              <a:buNone/>
              <a:defRPr sz="1200">
                <a:solidFill>
                  <a:srgbClr val="FFFFFF"/>
                </a:solidFill>
              </a:defRPr>
            </a:lvl3pPr>
            <a:lvl4pPr marL="1031617" indent="0">
              <a:buNone/>
              <a:defRPr sz="1200">
                <a:solidFill>
                  <a:srgbClr val="FFFFFF"/>
                </a:solidFill>
              </a:defRPr>
            </a:lvl4pPr>
            <a:lvl5pPr marL="1382368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2" y="5900276"/>
            <a:ext cx="5641974" cy="314325"/>
          </a:xfrm>
        </p:spPr>
        <p:txBody>
          <a:bodyPr>
            <a:noAutofit/>
          </a:bodyPr>
          <a:lstStyle>
            <a:lvl1pPr marL="1586" indent="0">
              <a:buNone/>
              <a:defRPr sz="1700"/>
            </a:lvl1pPr>
          </a:lstStyle>
          <a:p>
            <a:pPr lvl="0"/>
            <a:r>
              <a:rPr lang="en-US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0070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1" y="1357267"/>
            <a:ext cx="10971655" cy="4738733"/>
          </a:xfrm>
        </p:spPr>
        <p:txBody>
          <a:bodyPr>
            <a:normAutofit/>
          </a:bodyPr>
          <a:lstStyle>
            <a:lvl1pPr marL="342814" indent="-342814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94671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6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9"/>
            <a:ext cx="10959361" cy="3820328"/>
          </a:xfrm>
        </p:spPr>
        <p:txBody>
          <a:bodyPr>
            <a:normAutofit/>
          </a:bodyPr>
          <a:lstStyle>
            <a:lvl1pPr marL="342814" indent="-342814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685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4"/>
            <a:ext cx="12188825" cy="6856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9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835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4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180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2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7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640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3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4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4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8133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4"/>
            <a:ext cx="7251193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7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086" indent="0">
              <a:buNone/>
              <a:defRPr sz="2000" b="1"/>
            </a:lvl2pPr>
            <a:lvl3pPr marL="914171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7" y="2071783"/>
            <a:ext cx="5387630" cy="402421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9408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9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3" y="1338051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3" y="1792891"/>
            <a:ext cx="6459724" cy="430311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61953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9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1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1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0807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8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9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6708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4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801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4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4" y="1794006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46686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50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90"/>
            <a:ext cx="1987032" cy="4303111"/>
          </a:xfrm>
        </p:spPr>
        <p:txBody>
          <a:bodyPr>
            <a:normAutofit/>
          </a:bodyPr>
          <a:lstStyle>
            <a:lvl1pPr marL="172995" indent="-172995">
              <a:lnSpc>
                <a:spcPct val="100000"/>
              </a:lnSpc>
              <a:defRPr sz="1200"/>
            </a:lvl1pPr>
            <a:lvl2pPr marL="395189" indent="-160299">
              <a:lnSpc>
                <a:spcPct val="100000"/>
              </a:lnSpc>
              <a:defRPr sz="1100"/>
            </a:lvl2pPr>
            <a:lvl3pPr marL="566597" indent="-11744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2152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6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9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4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4"/>
            <a:ext cx="1992604" cy="4304367"/>
          </a:xfrm>
        </p:spPr>
        <p:txBody>
          <a:bodyPr>
            <a:normAutofit/>
          </a:bodyPr>
          <a:lstStyle>
            <a:lvl1pPr marL="172995" indent="-172995">
              <a:lnSpc>
                <a:spcPct val="100000"/>
              </a:lnSpc>
              <a:defRPr sz="1200"/>
            </a:lvl1pPr>
            <a:lvl2pPr marL="395189" indent="-160299">
              <a:lnSpc>
                <a:spcPct val="100000"/>
              </a:lnSpc>
              <a:defRPr sz="1100"/>
            </a:lvl2pPr>
            <a:lvl3pPr marL="630081" indent="-180929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6772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0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50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90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60380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5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1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904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  <a:p>
            <a:pPr lvl="0"/>
            <a:r>
              <a:rPr lang="en-US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6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3812204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0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50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9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189" indent="-160299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597" indent="-11744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5934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7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0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80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189" indent="-160299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597" indent="-11744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480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4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214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6"/>
            <a:ext cx="7251193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703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17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1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6" indent="0" algn="ctr">
              <a:buNone/>
              <a:defRPr baseline="0"/>
            </a:lvl1pPr>
          </a:lstStyle>
          <a:p>
            <a:r>
              <a:rPr lang="en-US"/>
              <a:t>Insert </a:t>
            </a:r>
            <a:br>
              <a:rPr lang="en-US"/>
            </a:br>
            <a:r>
              <a:rPr lang="en-US"/>
              <a:t>Executive </a:t>
            </a:r>
            <a:br>
              <a:rPr lang="en-US"/>
            </a:br>
            <a:r>
              <a:rPr lang="en-US"/>
              <a:t>headshot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3"/>
            <a:ext cx="7251193" cy="766895"/>
          </a:xfrm>
        </p:spPr>
        <p:txBody>
          <a:bodyPr/>
          <a:lstStyle/>
          <a:p>
            <a:r>
              <a:rPr lang="en-US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9" y="1332851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788" indent="0">
              <a:buNone/>
              <a:defRPr/>
            </a:lvl2pPr>
            <a:lvl3pPr marL="622144" indent="0">
              <a:buNone/>
              <a:defRPr/>
            </a:lvl3pPr>
            <a:lvl4pPr marL="1031617" indent="0">
              <a:buNone/>
              <a:defRPr/>
            </a:lvl4pPr>
            <a:lvl5pPr marL="1382366" indent="0">
              <a:buNone/>
              <a:defRPr/>
            </a:lvl5pPr>
          </a:lstStyle>
          <a:p>
            <a:pPr lvl="0"/>
            <a:r>
              <a:rPr lang="en-US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9" y="1787691"/>
            <a:ext cx="8722628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8199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4"/>
            <a:ext cx="12188825" cy="685621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799" b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799" b="0" baseline="0">
                <a:solidFill>
                  <a:schemeClr val="bg1"/>
                </a:solidFill>
                <a:latin typeface="+mj-lt"/>
              </a:rPr>
              <a:t> YOU</a:t>
            </a:r>
            <a:endParaRPr lang="en-US" sz="2799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57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>
                <a:solidFill>
                  <a:schemeClr val="tx2"/>
                </a:solidFill>
              </a:rPr>
              <a:t>        </a:t>
            </a:r>
            <a:r>
              <a:rPr lang="en-US" sz="80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32" r:id="rId2"/>
    <p:sldLayoutId id="2147483669" r:id="rId3"/>
    <p:sldLayoutId id="2147483670" r:id="rId4"/>
    <p:sldLayoutId id="2147483728" r:id="rId5"/>
    <p:sldLayoutId id="2147483694" r:id="rId6"/>
    <p:sldLayoutId id="2147483730" r:id="rId7"/>
    <p:sldLayoutId id="2147483731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733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700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21"/>
            <a:ext cx="7252849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3" y="1366324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>
                <a:solidFill>
                  <a:schemeClr val="tx2"/>
                </a:solidFill>
              </a:rPr>
              <a:t>        </a:t>
            </a:r>
            <a:r>
              <a:rPr lang="en-US" sz="80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70078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</p:sldLayoutIdLst>
  <p:txStyles>
    <p:titleStyle>
      <a:lvl1pPr algn="l" defTabSz="457086" rtl="0" eaLnBrk="1" latinLnBrk="0" hangingPunct="1">
        <a:spcBef>
          <a:spcPct val="0"/>
        </a:spcBef>
        <a:buNone/>
        <a:defRPr sz="2799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17" indent="-230130" algn="l" defTabSz="457086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260" indent="-223783" algn="l" defTabSz="457086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565" indent="-180929" algn="l" defTabSz="457086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198" indent="-174582" algn="l" defTabSz="457086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013" indent="-166646" algn="l" defTabSz="457086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45708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45708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45708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45708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4570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85996" y="5131500"/>
            <a:ext cx="5641882" cy="779717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accent3">
                    <a:lumMod val="75000"/>
                  </a:schemeClr>
                </a:solidFill>
              </a:rPr>
              <a:t>MediCrystals</a:t>
            </a:r>
            <a:r>
              <a:rPr lang="en-US" sz="4800" dirty="0">
                <a:solidFill>
                  <a:schemeClr val="accent3">
                    <a:lumMod val="75000"/>
                  </a:schemeClr>
                </a:solidFill>
              </a:rPr>
              <a:t> co.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76733"/>
            <a:ext cx="5641504" cy="219034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Team ID: </a:t>
            </a:r>
            <a:r>
              <a:rPr lang="en-US" b="1" i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096000" y="5879955"/>
            <a:ext cx="5641975" cy="314325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3B05152-76EC-40B0-83B7-78CEE46DD228}"/>
              </a:ext>
            </a:extLst>
          </p:cNvPr>
          <p:cNvGrpSpPr/>
          <p:nvPr/>
        </p:nvGrpSpPr>
        <p:grpSpPr>
          <a:xfrm>
            <a:off x="28191" y="5148102"/>
            <a:ext cx="11746894" cy="1348549"/>
            <a:chOff x="28191" y="5148102"/>
            <a:chExt cx="11746894" cy="1348549"/>
          </a:xfrm>
        </p:grpSpPr>
        <p:sp>
          <p:nvSpPr>
            <p:cNvPr id="23" name="Google Shape;121;p17">
              <a:extLst>
                <a:ext uri="{FF2B5EF4-FFF2-40B4-BE49-F238E27FC236}">
                  <a16:creationId xmlns:a16="http://schemas.microsoft.com/office/drawing/2014/main" id="{1AA03DF8-248F-4595-BDEC-4248CE06A97C}"/>
                </a:ext>
              </a:extLst>
            </p:cNvPr>
            <p:cNvSpPr/>
            <p:nvPr/>
          </p:nvSpPr>
          <p:spPr>
            <a:xfrm>
              <a:off x="7323992" y="5766005"/>
              <a:ext cx="4233613" cy="117105"/>
            </a:xfrm>
            <a:prstGeom prst="rect">
              <a:avLst/>
            </a:prstGeom>
            <a:solidFill>
              <a:srgbClr val="D4F0C0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 dirty="0"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730991" y="5761542"/>
              <a:ext cx="5062707" cy="121568"/>
            </a:xfrm>
            <a:prstGeom prst="rect">
              <a:avLst/>
            </a:prstGeom>
            <a:solidFill>
              <a:srgbClr val="D4F0C0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583667" y="51481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2585412" y="51482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501480" y="51482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594435" y="51482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510538" y="51482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426636" y="5148202"/>
              <a:ext cx="1348449" cy="1348449"/>
            </a:xfrm>
            <a:prstGeom prst="ellipse">
              <a:avLst/>
            </a:prstGeom>
            <a:solidFill>
              <a:srgbClr val="0D572D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28191" y="5219367"/>
              <a:ext cx="1866314" cy="741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t" anchorCtr="0">
              <a:noAutofit/>
            </a:bodyPr>
            <a:lstStyle/>
            <a:p>
              <a:pPr marL="609448" algn="ctr">
                <a:lnSpc>
                  <a:spcPct val="150000"/>
                </a:lnSpc>
              </a:pPr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Level capacity strategy is the best strategy in this problem 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2049130" y="5215955"/>
              <a:ext cx="1833222" cy="82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t" anchorCtr="0">
              <a:noAutofit/>
            </a:bodyPr>
            <a:lstStyle/>
            <a:p>
              <a:pPr marL="609448" algn="ctr">
                <a:lnSpc>
                  <a:spcPct val="150000"/>
                </a:lnSpc>
              </a:pPr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Operate weekend shifts to increase the capacity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3829278" y="5241278"/>
              <a:ext cx="2081821" cy="877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t" anchorCtr="0">
              <a:noAutofit/>
            </a:bodyPr>
            <a:lstStyle/>
            <a:p>
              <a:pPr marL="609448" algn="ctr">
                <a:lnSpc>
                  <a:spcPct val="150000"/>
                </a:lnSpc>
              </a:pPr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Shut down the vial line when its demand is fulfilled to expand ampoules output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  <a:p>
              <a:pPr algn="ctr"/>
              <a:endParaRPr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6450454" y="5247610"/>
              <a:ext cx="1656850" cy="1149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t" anchorCtr="0">
              <a:noAutofit/>
            </a:bodyPr>
            <a:lstStyle/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Integrate a </a:t>
              </a:r>
            </a:p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robust ERP system </a:t>
              </a:r>
            </a:p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to increase responsiveness &amp; reduce maintenance time 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8559725" y="5383741"/>
              <a:ext cx="1250074" cy="877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Recruit more labor force to enable parallel functioning of units of the same process 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10513814" y="5383741"/>
              <a:ext cx="1174094" cy="877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Improve </a:t>
              </a:r>
            </a:p>
            <a:p>
              <a:pPr algn="ctr"/>
              <a:r>
                <a:rPr lang="en" sz="1050" b="1" dirty="0">
                  <a:solidFill>
                    <a:srgbClr val="FFFFFF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quality control strategies to reduce net rejected lots of each product </a:t>
              </a:r>
              <a:endParaRPr sz="1050" b="1" dirty="0">
                <a:solidFill>
                  <a:srgbClr val="FFFFFF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56312-C5B0-4D63-B2CE-C93EDE9F4161}"/>
              </a:ext>
            </a:extLst>
          </p:cNvPr>
          <p:cNvGrpSpPr/>
          <p:nvPr/>
        </p:nvGrpSpPr>
        <p:grpSpPr>
          <a:xfrm>
            <a:off x="1228438" y="4097738"/>
            <a:ext cx="9906840" cy="477876"/>
            <a:chOff x="1239776" y="4097738"/>
            <a:chExt cx="9906840" cy="477876"/>
          </a:xfrm>
        </p:grpSpPr>
        <p:sp>
          <p:nvSpPr>
            <p:cNvPr id="120" name="Google Shape;120;p17"/>
            <p:cNvSpPr txBox="1"/>
            <p:nvPr/>
          </p:nvSpPr>
          <p:spPr>
            <a:xfrm>
              <a:off x="4992443" y="4097738"/>
              <a:ext cx="2430333" cy="477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68" tIns="121868" rIns="121868" bIns="121868" anchor="t" anchorCtr="0">
              <a:noAutofit/>
            </a:bodyPr>
            <a:lstStyle/>
            <a:p>
              <a:pPr algn="ctr"/>
              <a:r>
                <a:rPr lang="en" b="1" dirty="0">
                  <a:solidFill>
                    <a:srgbClr val="0D572D"/>
                  </a:solidFill>
                  <a:latin typeface="Franklin Gothic Book" panose="020B0503020102020204" pitchFamily="34" charset="0"/>
                  <a:ea typeface="Libre Franklin"/>
                  <a:cs typeface="Libre Franklin"/>
                  <a:sym typeface="Libre Franklin"/>
                </a:rPr>
                <a:t>Recommendations</a:t>
              </a:r>
              <a:endParaRPr b="1" dirty="0">
                <a:solidFill>
                  <a:srgbClr val="0D572D"/>
                </a:solidFill>
                <a:latin typeface="Franklin Gothic Book" panose="020B0503020102020204" pitchFamily="34" charset="0"/>
                <a:ea typeface="Libre Franklin"/>
                <a:cs typeface="Libre Franklin"/>
                <a:sym typeface="Libre Franklin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95B5B5-A5A6-420F-BBA4-A5C0278A51B7}"/>
                </a:ext>
              </a:extLst>
            </p:cNvPr>
            <p:cNvGrpSpPr/>
            <p:nvPr/>
          </p:nvGrpSpPr>
          <p:grpSpPr>
            <a:xfrm>
              <a:off x="1239776" y="4250460"/>
              <a:ext cx="3948613" cy="273929"/>
              <a:chOff x="734865" y="6306283"/>
              <a:chExt cx="4997732" cy="273929"/>
            </a:xfrm>
          </p:grpSpPr>
          <p:sp>
            <p:nvSpPr>
              <p:cNvPr id="134" name="Google Shape;134;p17"/>
              <p:cNvSpPr txBox="1"/>
              <p:nvPr/>
            </p:nvSpPr>
            <p:spPr>
              <a:xfrm>
                <a:off x="2608694" y="6306283"/>
                <a:ext cx="1250074" cy="273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pPr algn="ctr"/>
                <a:r>
                  <a:rPr lang="en" sz="1300" b="1" dirty="0">
                    <a:latin typeface="Franklin Gothic Book"/>
                    <a:ea typeface="Libre Franklin"/>
                    <a:cs typeface="Libre Franklin"/>
                    <a:sym typeface="Libre Franklin"/>
                  </a:rPr>
                  <a:t>Short term</a:t>
                </a:r>
                <a:endParaRPr lang="en-US" sz="1300" b="1" dirty="0">
                  <a:latin typeface="Franklin Gothic Book"/>
                  <a:ea typeface="Libre Franklin"/>
                  <a:cs typeface="Libre Franklin"/>
                </a:endParaRPr>
              </a:p>
            </p:txBody>
          </p:sp>
          <p:cxnSp>
            <p:nvCxnSpPr>
              <p:cNvPr id="135" name="Google Shape;135;p17"/>
              <p:cNvCxnSpPr>
                <a:cxnSpLocks/>
              </p:cNvCxnSpPr>
              <p:nvPr/>
            </p:nvCxnSpPr>
            <p:spPr>
              <a:xfrm rot="10800000" flipH="1">
                <a:off x="3876680" y="6441447"/>
                <a:ext cx="1855917" cy="359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Google Shape;136;p17"/>
              <p:cNvCxnSpPr>
                <a:cxnSpLocks/>
              </p:cNvCxnSpPr>
              <p:nvPr/>
            </p:nvCxnSpPr>
            <p:spPr>
              <a:xfrm rot="10800000">
                <a:off x="734865" y="6441448"/>
                <a:ext cx="1855917" cy="359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DE7391-AA9A-4984-AD72-47FEB834D045}"/>
                </a:ext>
              </a:extLst>
            </p:cNvPr>
            <p:cNvGrpSpPr/>
            <p:nvPr/>
          </p:nvGrpSpPr>
          <p:grpSpPr>
            <a:xfrm>
              <a:off x="7196408" y="4239841"/>
              <a:ext cx="3950208" cy="273929"/>
              <a:chOff x="6642077" y="6380096"/>
              <a:chExt cx="4997732" cy="273929"/>
            </a:xfrm>
          </p:grpSpPr>
          <p:sp>
            <p:nvSpPr>
              <p:cNvPr id="137" name="Google Shape;137;p17"/>
              <p:cNvSpPr txBox="1"/>
              <p:nvPr/>
            </p:nvSpPr>
            <p:spPr>
              <a:xfrm>
                <a:off x="8515906" y="6380096"/>
                <a:ext cx="1250074" cy="273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pPr algn="ctr"/>
                <a:r>
                  <a:rPr lang="en" sz="1300" b="1" dirty="0">
                    <a:latin typeface="Franklin Gothic Book"/>
                    <a:ea typeface="Libre Franklin"/>
                    <a:cs typeface="Libre Franklin"/>
                    <a:sym typeface="Libre Franklin"/>
                  </a:rPr>
                  <a:t>Long term</a:t>
                </a:r>
                <a:endParaRPr lang="en-US" sz="1300" b="1" dirty="0">
                  <a:latin typeface="Franklin Gothic Book"/>
                  <a:ea typeface="Libre Franklin"/>
                  <a:cs typeface="Libre Franklin"/>
                </a:endParaRPr>
              </a:p>
            </p:txBody>
          </p:sp>
          <p:cxnSp>
            <p:nvCxnSpPr>
              <p:cNvPr id="138" name="Google Shape;138;p17"/>
              <p:cNvCxnSpPr>
                <a:cxnSpLocks/>
              </p:cNvCxnSpPr>
              <p:nvPr/>
            </p:nvCxnSpPr>
            <p:spPr>
              <a:xfrm rot="10800000" flipH="1">
                <a:off x="9783892" y="6515260"/>
                <a:ext cx="1855917" cy="359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oogle Shape;139;p17"/>
              <p:cNvCxnSpPr>
                <a:cxnSpLocks/>
              </p:cNvCxnSpPr>
              <p:nvPr/>
            </p:nvCxnSpPr>
            <p:spPr>
              <a:xfrm rot="10800000">
                <a:off x="6642077" y="6515260"/>
                <a:ext cx="1855917" cy="3599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EA5625-DCE0-4848-927A-EB2D02052FC0}"/>
              </a:ext>
            </a:extLst>
          </p:cNvPr>
          <p:cNvGrpSpPr/>
          <p:nvPr/>
        </p:nvGrpSpPr>
        <p:grpSpPr>
          <a:xfrm>
            <a:off x="484322" y="4558281"/>
            <a:ext cx="11395073" cy="502782"/>
            <a:chOff x="484322" y="4558281"/>
            <a:chExt cx="11395073" cy="50278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9AE9CB-3DA4-44B7-9D46-81CE61A188B0}"/>
                </a:ext>
              </a:extLst>
            </p:cNvPr>
            <p:cNvSpPr/>
            <p:nvPr/>
          </p:nvSpPr>
          <p:spPr>
            <a:xfrm>
              <a:off x="484322" y="4564521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Avoid excessive stress on the production capacity during demand peaks</a:t>
              </a:r>
            </a:p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E661F3-698B-4ACD-B2C7-D68B5430DBCE}"/>
                </a:ext>
              </a:extLst>
            </p:cNvPr>
            <p:cNvSpPr/>
            <p:nvPr/>
          </p:nvSpPr>
          <p:spPr>
            <a:xfrm>
              <a:off x="2481101" y="4562273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Expand Overall Worktime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88EE2F-C8DD-4CFD-9925-E9BFF86A1E26}"/>
                </a:ext>
              </a:extLst>
            </p:cNvPr>
            <p:cNvSpPr/>
            <p:nvPr/>
          </p:nvSpPr>
          <p:spPr>
            <a:xfrm>
              <a:off x="6500344" y="4562273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Reduce the time duration of maintenance shutdowns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53397D-DF43-46E6-9F34-30D0089DB12F}"/>
                </a:ext>
              </a:extLst>
            </p:cNvPr>
            <p:cNvSpPr/>
            <p:nvPr/>
          </p:nvSpPr>
          <p:spPr>
            <a:xfrm>
              <a:off x="8367415" y="4570268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Relax capacity pressure on Washer units 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B7CF9F-6252-40CD-9C39-E878CB1AB251}"/>
                </a:ext>
              </a:extLst>
            </p:cNvPr>
            <p:cNvSpPr/>
            <p:nvPr/>
          </p:nvSpPr>
          <p:spPr>
            <a:xfrm>
              <a:off x="10322325" y="4570047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Reduce the 35%      observed rejection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845855-4B3E-4E85-864D-ACF6EC496CB1}"/>
                </a:ext>
              </a:extLst>
            </p:cNvPr>
            <p:cNvSpPr/>
            <p:nvPr/>
          </p:nvSpPr>
          <p:spPr>
            <a:xfrm>
              <a:off x="4418394" y="4558281"/>
              <a:ext cx="1557070" cy="490795"/>
            </a:xfrm>
            <a:prstGeom prst="rect">
              <a:avLst/>
            </a:prstGeom>
            <a:noFill/>
            <a:ln w="9525">
              <a:solidFill>
                <a:srgbClr val="0B6A3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Ampoules and Vials share common Washer Stations; Former has higher demand</a:t>
              </a:r>
            </a:p>
          </p:txBody>
        </p:sp>
      </p:grp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215FFBC0-C2E3-435B-A160-55B3C1257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43506"/>
              </p:ext>
            </p:extLst>
          </p:nvPr>
        </p:nvGraphicFramePr>
        <p:xfrm>
          <a:off x="1115921" y="2960226"/>
          <a:ext cx="3971130" cy="103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4226">
                  <a:extLst>
                    <a:ext uri="{9D8B030D-6E8A-4147-A177-3AD203B41FA5}">
                      <a16:colId xmlns:a16="http://schemas.microsoft.com/office/drawing/2014/main" val="632220340"/>
                    </a:ext>
                  </a:extLst>
                </a:gridCol>
                <a:gridCol w="794226">
                  <a:extLst>
                    <a:ext uri="{9D8B030D-6E8A-4147-A177-3AD203B41FA5}">
                      <a16:colId xmlns:a16="http://schemas.microsoft.com/office/drawing/2014/main" val="1092512639"/>
                    </a:ext>
                  </a:extLst>
                </a:gridCol>
                <a:gridCol w="794226">
                  <a:extLst>
                    <a:ext uri="{9D8B030D-6E8A-4147-A177-3AD203B41FA5}">
                      <a16:colId xmlns:a16="http://schemas.microsoft.com/office/drawing/2014/main" val="451185311"/>
                    </a:ext>
                  </a:extLst>
                </a:gridCol>
                <a:gridCol w="794226">
                  <a:extLst>
                    <a:ext uri="{9D8B030D-6E8A-4147-A177-3AD203B41FA5}">
                      <a16:colId xmlns:a16="http://schemas.microsoft.com/office/drawing/2014/main" val="2092342814"/>
                    </a:ext>
                  </a:extLst>
                </a:gridCol>
                <a:gridCol w="794226">
                  <a:extLst>
                    <a:ext uri="{9D8B030D-6E8A-4147-A177-3AD203B41FA5}">
                      <a16:colId xmlns:a16="http://schemas.microsoft.com/office/drawing/2014/main" val="1890482425"/>
                    </a:ext>
                  </a:extLst>
                </a:gridCol>
              </a:tblGrid>
              <a:tr h="2459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Products</a:t>
                      </a:r>
                    </a:p>
                  </a:txBody>
                  <a:tcPr>
                    <a:solidFill>
                      <a:srgbClr val="0094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Q3 2020</a:t>
                      </a:r>
                    </a:p>
                  </a:txBody>
                  <a:tcPr>
                    <a:solidFill>
                      <a:srgbClr val="0094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Q4 2020</a:t>
                      </a:r>
                    </a:p>
                  </a:txBody>
                  <a:tcPr>
                    <a:solidFill>
                      <a:srgbClr val="0094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Q1 2021</a:t>
                      </a:r>
                    </a:p>
                  </a:txBody>
                  <a:tcPr>
                    <a:solidFill>
                      <a:srgbClr val="0094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Q2 2021</a:t>
                      </a:r>
                    </a:p>
                  </a:txBody>
                  <a:tcPr>
                    <a:solidFill>
                      <a:srgbClr val="0094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2089"/>
                  </a:ext>
                </a:extLst>
              </a:tr>
              <a:tr h="2459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Ampoules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</a:t>
                      </a: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</a:t>
                      </a: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</a:t>
                      </a:r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97729"/>
                  </a:ext>
                </a:extLst>
              </a:tr>
              <a:tr h="2459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 (No)</a:t>
                      </a:r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31171"/>
                  </a:ext>
                </a:extLst>
              </a:tr>
              <a:tr h="2459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Syringes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 (Yes)</a:t>
                      </a:r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141349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86A98ACA-64CB-47E6-87EF-C163646974A3}"/>
              </a:ext>
            </a:extLst>
          </p:cNvPr>
          <p:cNvGrpSpPr/>
          <p:nvPr/>
        </p:nvGrpSpPr>
        <p:grpSpPr>
          <a:xfrm>
            <a:off x="6227300" y="1132184"/>
            <a:ext cx="5560305" cy="2981358"/>
            <a:chOff x="6227300" y="944809"/>
            <a:chExt cx="5560305" cy="2981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9ABE0-B859-43DE-8D3C-B3E495B7C4D1}"/>
                </a:ext>
              </a:extLst>
            </p:cNvPr>
            <p:cNvSpPr txBox="1"/>
            <p:nvPr/>
          </p:nvSpPr>
          <p:spPr>
            <a:xfrm>
              <a:off x="6227300" y="1288479"/>
              <a:ext cx="5560305" cy="247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lvl="0" indent="-16192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Plans a </a:t>
              </a:r>
              <a:r>
                <a:rPr lang="en-US" sz="1400" b="1" dirty="0">
                  <a:latin typeface="Franklin Gothic Book"/>
                  <a:ea typeface="Libre Franklin"/>
                  <a:cs typeface="Libre Franklin"/>
                  <a:sym typeface="Libre Franklin"/>
                </a:rPr>
                <a:t>LEVEL CAPACITY STRATEGY</a:t>
              </a: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 for production where maximum possible units of each product is produced in a quarter and this </a:t>
              </a:r>
              <a:r>
                <a:rPr lang="en-US" sz="1400" b="1" dirty="0">
                  <a:latin typeface="Franklin Gothic Book"/>
                  <a:ea typeface="Libre Franklin"/>
                  <a:cs typeface="Libre Franklin"/>
                  <a:sym typeface="Libre Franklin"/>
                </a:rPr>
                <a:t>output stays constant irrespective of the demand</a:t>
              </a:r>
            </a:p>
            <a:p>
              <a:pPr marL="231775" lvl="0" indent="-16192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May increase inventory </a:t>
              </a:r>
              <a:r>
                <a:rPr lang="en-US" sz="1400" dirty="0">
                  <a:solidFill>
                    <a:schemeClr val="dk1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→ justified as probability of overstocking is very low given almost guaranteed surge in demand for the glass products when COVID-19 vaccine is out in the market</a:t>
              </a:r>
              <a:endParaRPr lang="en-US" sz="1400" dirty="0">
                <a:latin typeface="Franklin Gothic Book"/>
                <a:ea typeface="Libre Franklin"/>
                <a:cs typeface="Libre Franklin"/>
                <a:sym typeface="Libre Franklin"/>
              </a:endParaRPr>
            </a:p>
            <a:p>
              <a:pPr marL="231775" lvl="0" indent="-16192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B6A38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Can overcome the constraints</a:t>
              </a:r>
              <a:r>
                <a:rPr lang="en-US" sz="1400" dirty="0">
                  <a:solidFill>
                    <a:srgbClr val="0B6A38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 </a:t>
              </a: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that the Plant Controller is seeing</a:t>
              </a:r>
            </a:p>
            <a:p>
              <a:pPr marL="231775" lvl="0" indent="-161925" algn="l" rtl="0"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Franklin Gothic Book"/>
                  <a:ea typeface="Libre Franklin"/>
                  <a:cs typeface="Libre Franklin"/>
                  <a:sym typeface="Libre Franklin"/>
                </a:rPr>
                <a:t>Avoids costs incurred by the ineffective use of capacity at periods of low demand, by the need to recruit or lay off staff, by learning-curve effects, and by a possible loss of quality.</a:t>
              </a:r>
              <a:endParaRPr lang="en-US" sz="1400" dirty="0">
                <a:latin typeface="Franklin Gothic Book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F6DDB-2EAE-4296-8F4D-82EC7AB948E9}"/>
                </a:ext>
              </a:extLst>
            </p:cNvPr>
            <p:cNvSpPr/>
            <p:nvPr/>
          </p:nvSpPr>
          <p:spPr>
            <a:xfrm>
              <a:off x="6227300" y="944809"/>
              <a:ext cx="5560305" cy="2981358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4444F5-73BA-446C-98CB-D0CCCFB20150}"/>
                </a:ext>
              </a:extLst>
            </p:cNvPr>
            <p:cNvSpPr/>
            <p:nvPr/>
          </p:nvSpPr>
          <p:spPr>
            <a:xfrm>
              <a:off x="6227300" y="948478"/>
              <a:ext cx="5560305" cy="303151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VP Operations,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MediCrystals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 Co.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71A327-B4B7-4A1F-81FB-2C5A164072AA}"/>
              </a:ext>
            </a:extLst>
          </p:cNvPr>
          <p:cNvGrpSpPr/>
          <p:nvPr/>
        </p:nvGrpSpPr>
        <p:grpSpPr>
          <a:xfrm>
            <a:off x="321334" y="1130300"/>
            <a:ext cx="5560305" cy="2981358"/>
            <a:chOff x="321334" y="942925"/>
            <a:chExt cx="5560305" cy="29813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A2C92-3908-4DC1-8B7D-986BB7ADF73C}"/>
                </a:ext>
              </a:extLst>
            </p:cNvPr>
            <p:cNvSpPr txBox="1"/>
            <p:nvPr/>
          </p:nvSpPr>
          <p:spPr>
            <a:xfrm>
              <a:off x="321334" y="1295116"/>
              <a:ext cx="5560305" cy="148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41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Plans a </a:t>
              </a:r>
              <a:r>
                <a:rPr lang="en-US" sz="1400" b="1" dirty="0">
                  <a:latin typeface="Franklin Gothic Book"/>
                  <a:ea typeface="Libre Franklin"/>
                  <a:cs typeface="Libre Franklin"/>
                  <a:sym typeface="Libre Franklin"/>
                </a:rPr>
                <a:t>CHASE DEMAND STRATEGY</a:t>
              </a: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 for production in the upcoming quarters which </a:t>
              </a:r>
              <a:r>
                <a:rPr lang="en-US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Franklin Gothic Book"/>
                  <a:ea typeface="Libre Franklin"/>
                  <a:cs typeface="Libre Franklin"/>
                  <a:sym typeface="Libre Franklin"/>
                </a:rPr>
                <a:t>attempts to </a:t>
              </a:r>
              <a:r>
                <a:rPr lang="en-US" sz="1400" b="1" dirty="0">
                  <a:solidFill>
                    <a:schemeClr val="dk1"/>
                  </a:solidFill>
                  <a:highlight>
                    <a:srgbClr val="FFFFFF"/>
                  </a:highlight>
                  <a:latin typeface="Franklin Gothic Book"/>
                  <a:ea typeface="Libre Franklin"/>
                  <a:cs typeface="Libre Franklin"/>
                  <a:sym typeface="Libre Franklin"/>
                </a:rPr>
                <a:t>match output with fluctuating demand</a:t>
              </a:r>
            </a:p>
            <a:p>
              <a:pPr marL="1841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00"/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Franklin Gothic Book"/>
                  <a:ea typeface="Libre Franklin"/>
                  <a:cs typeface="Libre Franklin"/>
                  <a:sym typeface="Libre Franklin"/>
                </a:rPr>
                <a:t>Constraints observed:</a:t>
              </a:r>
            </a:p>
            <a:p>
              <a:pPr marL="284163" lvl="1" indent="-171450">
                <a:lnSpc>
                  <a:spcPct val="115000"/>
                </a:lnSpc>
                <a:buSzPts val="700"/>
                <a:buFont typeface="Franklin Gothic Book" panose="020B0503020102020204" pitchFamily="34" charset="0"/>
                <a:buChar char="─"/>
              </a:pPr>
              <a:r>
                <a:rPr lang="en" sz="1250" dirty="0">
                  <a:latin typeface="Franklin Gothic Book"/>
                  <a:ea typeface="Libre Franklin"/>
                  <a:cs typeface="Libre Franklin"/>
                  <a:sym typeface="Libre Franklin"/>
                </a:rPr>
                <a:t>Demand for ampoules </a:t>
              </a:r>
              <a:r>
                <a:rPr lang="en" sz="1250" dirty="0">
                  <a:solidFill>
                    <a:srgbClr val="C00000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exceeds</a:t>
              </a:r>
              <a:r>
                <a:rPr lang="en" sz="1250" dirty="0">
                  <a:latin typeface="Franklin Gothic Book"/>
                  <a:ea typeface="Libre Franklin"/>
                  <a:cs typeface="Libre Franklin"/>
                  <a:sym typeface="Libre Franklin"/>
                </a:rPr>
                <a:t> maximum production limit in                        Q4 2020, Q1 2021 &amp; Q2 2021</a:t>
              </a:r>
              <a:endParaRPr lang="en-US" sz="1250" dirty="0">
                <a:latin typeface="Franklin Gothic Book"/>
                <a:ea typeface="Libre Franklin"/>
                <a:cs typeface="Libre Franklin"/>
              </a:endParaRPr>
            </a:p>
            <a:p>
              <a:pPr marL="284163" lvl="1" indent="-171450">
                <a:lnSpc>
                  <a:spcPct val="115000"/>
                </a:lnSpc>
                <a:buSzPts val="700"/>
                <a:buFont typeface="Franklin Gothic Book" panose="020B0503020102020204" pitchFamily="34" charset="0"/>
                <a:buChar char="─"/>
              </a:pPr>
              <a:r>
                <a:rPr lang="en" sz="1250" dirty="0">
                  <a:solidFill>
                    <a:srgbClr val="C00000"/>
                  </a:solidFill>
                  <a:latin typeface="Franklin Gothic Book"/>
                  <a:ea typeface="Libre Franklin"/>
                  <a:cs typeface="Libre Franklin"/>
                  <a:sym typeface="Libre Franklin"/>
                </a:rPr>
                <a:t>No optimal schedule </a:t>
              </a:r>
              <a:r>
                <a:rPr lang="en" sz="1250" dirty="0">
                  <a:latin typeface="Franklin Gothic Book"/>
                  <a:ea typeface="Libre Franklin"/>
                  <a:cs typeface="Libre Franklin"/>
                  <a:sym typeface="Libre Franklin"/>
                </a:rPr>
                <a:t>fulfils demands of vials &amp; syringes together in Q2 2021</a:t>
              </a:r>
              <a:endParaRPr lang="en-US" sz="1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C468E8-C0BD-44B5-AE46-F6666A8ACC48}"/>
                </a:ext>
              </a:extLst>
            </p:cNvPr>
            <p:cNvSpPr/>
            <p:nvPr/>
          </p:nvSpPr>
          <p:spPr>
            <a:xfrm>
              <a:off x="321334" y="942925"/>
              <a:ext cx="5560305" cy="2981358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C3FD3C-7FD1-477C-BD3B-4305CA01C164}"/>
                </a:ext>
              </a:extLst>
            </p:cNvPr>
            <p:cNvSpPr/>
            <p:nvPr/>
          </p:nvSpPr>
          <p:spPr>
            <a:xfrm>
              <a:off x="321334" y="953405"/>
              <a:ext cx="5560305" cy="303151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Plant Controller,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Fabricadas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8E06A2FC-A39C-4979-A669-30C818AA00F4}"/>
              </a:ext>
            </a:extLst>
          </p:cNvPr>
          <p:cNvSpPr>
            <a:spLocks noGrp="1"/>
          </p:cNvSpPr>
          <p:nvPr/>
        </p:nvSpPr>
        <p:spPr>
          <a:xfrm>
            <a:off x="324531" y="20462"/>
            <a:ext cx="7251192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Justification for Differing Viewpoints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B2AC33-8390-49EC-9D59-DEFB86C38F73}"/>
              </a:ext>
            </a:extLst>
          </p:cNvPr>
          <p:cNvGrpSpPr/>
          <p:nvPr/>
        </p:nvGrpSpPr>
        <p:grpSpPr>
          <a:xfrm>
            <a:off x="4265612" y="1287637"/>
            <a:ext cx="3657600" cy="5303576"/>
            <a:chOff x="4265612" y="1287637"/>
            <a:chExt cx="3657600" cy="5303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32173A-B7FE-4E2A-B2CA-9B74E66AD7EE}"/>
                </a:ext>
              </a:extLst>
            </p:cNvPr>
            <p:cNvSpPr/>
            <p:nvPr/>
          </p:nvSpPr>
          <p:spPr>
            <a:xfrm>
              <a:off x="4265612" y="1287637"/>
              <a:ext cx="3657600" cy="293666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r>
                <a:rPr lang="en-US"/>
                <a:t>Inventory Management</a:t>
              </a:r>
              <a:endParaRPr lang="en-US" b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421D30-1DB6-4568-9A1E-6B959CA702F9}"/>
                </a:ext>
              </a:extLst>
            </p:cNvPr>
            <p:cNvGrpSpPr/>
            <p:nvPr/>
          </p:nvGrpSpPr>
          <p:grpSpPr>
            <a:xfrm>
              <a:off x="4265612" y="1747875"/>
              <a:ext cx="3657600" cy="1268980"/>
              <a:chOff x="4265612" y="1795500"/>
              <a:chExt cx="3657600" cy="126898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E47A08-70BA-47A1-BDC0-2EB39604C479}"/>
                  </a:ext>
                </a:extLst>
              </p:cNvPr>
              <p:cNvSpPr/>
              <p:nvPr/>
            </p:nvSpPr>
            <p:spPr>
              <a:xfrm>
                <a:off x="4265612" y="1795500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64EB406-E77F-40B1-A5B8-267D8DB7A77E}"/>
                  </a:ext>
                </a:extLst>
              </p:cNvPr>
              <p:cNvGrpSpPr/>
              <p:nvPr/>
            </p:nvGrpSpPr>
            <p:grpSpPr>
              <a:xfrm>
                <a:off x="4736167" y="1868280"/>
                <a:ext cx="2716491" cy="1123421"/>
                <a:chOff x="4736167" y="1835259"/>
                <a:chExt cx="2716491" cy="1123421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67262A5-B294-417A-85B5-11DB2F05C6FF}"/>
                    </a:ext>
                  </a:extLst>
                </p:cNvPr>
                <p:cNvSpPr txBox="1"/>
                <p:nvPr/>
              </p:nvSpPr>
              <p:spPr>
                <a:xfrm>
                  <a:off x="5091477" y="1835259"/>
                  <a:ext cx="20058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>
                      <a:solidFill>
                        <a:srgbClr val="0B6A38"/>
                      </a:solidFill>
                    </a:rPr>
                    <a:t>$ 50,140.797</a:t>
                  </a:r>
                  <a:endParaRPr lang="en-US" sz="2400">
                    <a:solidFill>
                      <a:srgbClr val="0B6A38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6C76330-BE65-47D7-A1EA-11BA8D9121AF}"/>
                    </a:ext>
                  </a:extLst>
                </p:cNvPr>
                <p:cNvSpPr txBox="1"/>
                <p:nvPr/>
              </p:nvSpPr>
              <p:spPr>
                <a:xfrm>
                  <a:off x="4736167" y="2258470"/>
                  <a:ext cx="2716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/>
                    <a:t>Total Obsolete Inventory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A0C337B-1462-455D-86E9-227F22FF58D4}"/>
                    </a:ext>
                  </a:extLst>
                </p:cNvPr>
                <p:cNvSpPr txBox="1"/>
                <p:nvPr/>
              </p:nvSpPr>
              <p:spPr>
                <a:xfrm>
                  <a:off x="4736167" y="2589348"/>
                  <a:ext cx="2716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From 32 obsolete SKUs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615BD5C-AF72-4AB5-A874-413E33A1D7BD}"/>
                </a:ext>
              </a:extLst>
            </p:cNvPr>
            <p:cNvGrpSpPr/>
            <p:nvPr/>
          </p:nvGrpSpPr>
          <p:grpSpPr>
            <a:xfrm>
              <a:off x="4265612" y="3219770"/>
              <a:ext cx="3657600" cy="1268980"/>
              <a:chOff x="4265612" y="3286445"/>
              <a:chExt cx="3657600" cy="126898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AFE4C0D-98D5-4E9C-AE14-BCE73EEFE994}"/>
                  </a:ext>
                </a:extLst>
              </p:cNvPr>
              <p:cNvSpPr/>
              <p:nvPr/>
            </p:nvSpPr>
            <p:spPr>
              <a:xfrm>
                <a:off x="4265612" y="3286445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BF83EF4-63A7-4BEB-B528-6B6F35D8F179}"/>
                  </a:ext>
                </a:extLst>
              </p:cNvPr>
              <p:cNvGrpSpPr/>
              <p:nvPr/>
            </p:nvGrpSpPr>
            <p:grpSpPr>
              <a:xfrm>
                <a:off x="4265612" y="3356039"/>
                <a:ext cx="3576857" cy="1123421"/>
                <a:chOff x="4265612" y="3356039"/>
                <a:chExt cx="3576857" cy="1123421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AF9253F-72AD-4DAE-BD7F-44D4C3A9E0F3}"/>
                    </a:ext>
                  </a:extLst>
                </p:cNvPr>
                <p:cNvSpPr txBox="1"/>
                <p:nvPr/>
              </p:nvSpPr>
              <p:spPr>
                <a:xfrm>
                  <a:off x="4698517" y="3356039"/>
                  <a:ext cx="27917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rgbClr val="0B6A38"/>
                      </a:solidFill>
                    </a:rPr>
                    <a:t>$</a:t>
                  </a:r>
                  <a:r>
                    <a:rPr lang="en-US" sz="2400" b="1"/>
                    <a:t> </a:t>
                  </a:r>
                  <a:r>
                    <a:rPr lang="en-US" sz="2400" b="1">
                      <a:solidFill>
                        <a:srgbClr val="0B6A38"/>
                      </a:solidFill>
                    </a:rPr>
                    <a:t>153,152,762.573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994F5CD-856E-4C63-A462-5F9C64EC2A56}"/>
                    </a:ext>
                  </a:extLst>
                </p:cNvPr>
                <p:cNvSpPr txBox="1"/>
                <p:nvPr/>
              </p:nvSpPr>
              <p:spPr>
                <a:xfrm>
                  <a:off x="4736167" y="3779250"/>
                  <a:ext cx="27164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/>
                    <a:t>Working Capital Impact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FBE1476-E708-47AA-8526-C3FA05B0DC4E}"/>
                    </a:ext>
                  </a:extLst>
                </p:cNvPr>
                <p:cNvSpPr txBox="1"/>
                <p:nvPr/>
              </p:nvSpPr>
              <p:spPr>
                <a:xfrm>
                  <a:off x="4265612" y="4110128"/>
                  <a:ext cx="357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Increase of Assets under Inventory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556682-6B8C-43D5-B047-065070BDC13D}"/>
                    </a:ext>
                  </a:extLst>
                </p:cNvPr>
                <p:cNvSpPr txBox="1"/>
                <p:nvPr/>
              </p:nvSpPr>
              <p:spPr>
                <a:xfrm>
                  <a:off x="4265612" y="4529110"/>
                  <a:ext cx="3657600" cy="2062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Franklin Gothic Book" panose="020B0503020102020204" pitchFamily="34" charset="0"/>
                    <a:buChar char="→"/>
                  </a:pPr>
                  <a:r>
                    <a:rPr lang="en-US" sz="2000" dirty="0">
                      <a:solidFill>
                        <a:srgbClr val="0B6A38"/>
                      </a:solidFill>
                    </a:rPr>
                    <a:t>Recommendations</a:t>
                  </a:r>
                  <a:endParaRPr lang="en-US" dirty="0">
                    <a:solidFill>
                      <a:srgbClr val="0B6A38"/>
                    </a:solidFill>
                  </a:endParaRPr>
                </a:p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1600" dirty="0"/>
                    <a:t>For SL Class C </a:t>
                  </a:r>
                  <a:r>
                    <a:rPr lang="en-US" sz="1400" dirty="0"/>
                    <a:t>(service level &lt; 90%),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=78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a14:m>
                  <a:endParaRPr lang="en-US" sz="1400" b="0" dirty="0"/>
                </a:p>
                <a:p>
                  <a:pPr marL="569913" indent="-285750">
                    <a:buFont typeface="Franklin Gothic Book" panose="020B0503020102020204" pitchFamily="34" charset="0"/>
                    <a:buChar char="―"/>
                  </a:pPr>
                  <a:r>
                    <a:rPr lang="en-US" sz="1400" dirty="0"/>
                    <a:t>To increase overall SL, source these 98 SKUs from local suppliers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Ø"/>
                  </a:pPr>
                  <a:r>
                    <a:rPr lang="en-US" sz="1600" dirty="0"/>
                    <a:t>To create positive Working Capital Impact, increase Inventory Turnover Ratio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556682-6B8C-43D5-B047-065070BDC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612" y="4529110"/>
                  <a:ext cx="3657600" cy="2062103"/>
                </a:xfrm>
                <a:prstGeom prst="rect">
                  <a:avLst/>
                </a:prstGeom>
                <a:blipFill>
                  <a:blip r:embed="rId3"/>
                  <a:stretch>
                    <a:fillRect l="-1500" t="-1775" b="-2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BD140-5819-491F-99C1-DC929052A355}"/>
              </a:ext>
            </a:extLst>
          </p:cNvPr>
          <p:cNvGrpSpPr/>
          <p:nvPr/>
        </p:nvGrpSpPr>
        <p:grpSpPr>
          <a:xfrm>
            <a:off x="8209498" y="1286978"/>
            <a:ext cx="3657600" cy="5248066"/>
            <a:chOff x="8209498" y="1286978"/>
            <a:chExt cx="3657600" cy="52480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1C0264-6EBE-42E6-BC4D-F4E1FBF69269}"/>
                </a:ext>
              </a:extLst>
            </p:cNvPr>
            <p:cNvSpPr/>
            <p:nvPr/>
          </p:nvSpPr>
          <p:spPr>
            <a:xfrm>
              <a:off x="8209498" y="1286978"/>
              <a:ext cx="3657600" cy="293666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r>
                <a:rPr lang="en-US"/>
                <a:t>Capacity Management</a:t>
              </a:r>
              <a:endParaRPr lang="en-US" b="1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446504-F67D-4D04-904B-3BA19DA5968C}"/>
                </a:ext>
              </a:extLst>
            </p:cNvPr>
            <p:cNvGrpSpPr/>
            <p:nvPr/>
          </p:nvGrpSpPr>
          <p:grpSpPr>
            <a:xfrm>
              <a:off x="8209498" y="1747216"/>
              <a:ext cx="3657600" cy="1268980"/>
              <a:chOff x="4265612" y="1795500"/>
              <a:chExt cx="3657600" cy="126898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C0F694F-1769-4F48-93BA-BCB432103CFA}"/>
                  </a:ext>
                </a:extLst>
              </p:cNvPr>
              <p:cNvSpPr/>
              <p:nvPr/>
            </p:nvSpPr>
            <p:spPr>
              <a:xfrm>
                <a:off x="4265612" y="1795500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A24E9E-E3F1-46F9-9AB9-AF8A1DB77C46}"/>
                  </a:ext>
                </a:extLst>
              </p:cNvPr>
              <p:cNvSpPr txBox="1"/>
              <p:nvPr/>
            </p:nvSpPr>
            <p:spPr>
              <a:xfrm>
                <a:off x="4334636" y="1915084"/>
                <a:ext cx="3233466" cy="1053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</a:pPr>
                <a:r>
                  <a:rPr lang="en-US"/>
                  <a:t>There exists a capacity constraint when </a:t>
                </a: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</a:rPr>
                  <a:t>Chase Demand Strategy</a:t>
                </a:r>
                <a:r>
                  <a:rPr lang="en-US"/>
                  <a:t> is adopted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135A9A-25A8-4DBE-8D73-FC7FBDB60BB2}"/>
                </a:ext>
              </a:extLst>
            </p:cNvPr>
            <p:cNvGrpSpPr/>
            <p:nvPr/>
          </p:nvGrpSpPr>
          <p:grpSpPr>
            <a:xfrm>
              <a:off x="8209498" y="3219111"/>
              <a:ext cx="3657600" cy="1268980"/>
              <a:chOff x="4265612" y="3286445"/>
              <a:chExt cx="3657600" cy="126898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55AB57-E65C-4C2A-A06E-67946308BDAD}"/>
                  </a:ext>
                </a:extLst>
              </p:cNvPr>
              <p:cNvSpPr/>
              <p:nvPr/>
            </p:nvSpPr>
            <p:spPr>
              <a:xfrm>
                <a:off x="4265612" y="3286445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C7952-BF15-465D-9A3F-99321AB1FFDE}"/>
                  </a:ext>
                </a:extLst>
              </p:cNvPr>
              <p:cNvSpPr txBox="1"/>
              <p:nvPr/>
            </p:nvSpPr>
            <p:spPr>
              <a:xfrm>
                <a:off x="4305983" y="3410218"/>
                <a:ext cx="3576857" cy="102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</a:pPr>
                <a:r>
                  <a:rPr lang="en-US" sz="1800">
                    <a:solidFill>
                      <a:schemeClr val="accent3">
                        <a:lumMod val="75000"/>
                      </a:schemeClr>
                    </a:solidFill>
                  </a:rPr>
                  <a:t>Level Capacity Production Plan</a:t>
                </a:r>
                <a:r>
                  <a:rPr lang="en-US" sz="1800"/>
                  <a:t> </a:t>
                </a:r>
                <a:r>
                  <a:rPr lang="en-US" sz="1800" b="1"/>
                  <a:t>maximizes the capacity</a:t>
                </a:r>
                <a:r>
                  <a:rPr lang="en-US" b="1"/>
                  <a:t> </a:t>
                </a:r>
                <a:r>
                  <a:rPr lang="en-US" sz="1800"/>
                  <a:t>utilization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70BA71-5AA4-4409-8534-67E5ACD89D5A}"/>
                </a:ext>
              </a:extLst>
            </p:cNvPr>
            <p:cNvSpPr txBox="1"/>
            <p:nvPr/>
          </p:nvSpPr>
          <p:spPr>
            <a:xfrm>
              <a:off x="8209498" y="4529110"/>
              <a:ext cx="3657600" cy="20059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Franklin Gothic Book" panose="020B0503020102020204" pitchFamily="34" charset="0"/>
                <a:buChar char="→"/>
              </a:pPr>
              <a:r>
                <a:rPr lang="en-US" sz="2000" dirty="0">
                  <a:solidFill>
                    <a:srgbClr val="0B6A38"/>
                  </a:solidFill>
                </a:rPr>
                <a:t>Recommendations</a:t>
              </a:r>
              <a:endParaRPr lang="en-US" dirty="0">
                <a:solidFill>
                  <a:srgbClr val="0B6A38"/>
                </a:solidFill>
              </a:endParaRPr>
            </a:p>
            <a:p>
              <a:pPr marL="285750" indent="-285750">
                <a:lnSpc>
                  <a:spcPct val="115000"/>
                </a:lnSpc>
                <a:buClr>
                  <a:schemeClr val="dk1"/>
                </a:buClr>
                <a:buSzPct val="100000"/>
                <a:buFont typeface="Wingdings" panose="05000000000000000000" pitchFamily="2" charset="2"/>
                <a:buChar char="Ø"/>
              </a:pPr>
              <a:r>
                <a:rPr lang="en-US" sz="1600" dirty="0"/>
                <a:t>Expand available processing time</a:t>
              </a:r>
            </a:p>
            <a:p>
              <a:pPr marL="165100" lvl="1">
                <a:lnSpc>
                  <a:spcPct val="115000"/>
                </a:lnSpc>
                <a:buClr>
                  <a:schemeClr val="dk1"/>
                </a:buClr>
                <a:buSzPts val="1000"/>
              </a:pPr>
              <a:r>
                <a:rPr lang="en-US" sz="1100" dirty="0"/>
                <a:t>	- Weekend shifts</a:t>
              </a:r>
            </a:p>
            <a:p>
              <a:pPr marL="165100" lvl="1">
                <a:lnSpc>
                  <a:spcPct val="115000"/>
                </a:lnSpc>
                <a:buClr>
                  <a:schemeClr val="dk1"/>
                </a:buClr>
                <a:buSzPts val="1000"/>
              </a:pPr>
              <a:r>
                <a:rPr lang="en-US" sz="1100" dirty="0"/>
                <a:t>	- Methods to reduce maintenance time</a:t>
              </a:r>
            </a:p>
            <a:p>
              <a:pPr marL="165100" lvl="1">
                <a:lnSpc>
                  <a:spcPct val="115000"/>
                </a:lnSpc>
                <a:buClr>
                  <a:schemeClr val="dk1"/>
                </a:buClr>
                <a:buSzPts val="1000"/>
              </a:pPr>
              <a:r>
                <a:rPr lang="en-US" sz="1100" dirty="0"/>
                <a:t>	- Identify reasons for unplanned shutdown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Enable parallel functioning of process units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Better quality control measures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2464C-5B7F-4880-A327-CD7DC6079E4F}"/>
              </a:ext>
            </a:extLst>
          </p:cNvPr>
          <p:cNvGrpSpPr/>
          <p:nvPr/>
        </p:nvGrpSpPr>
        <p:grpSpPr>
          <a:xfrm>
            <a:off x="179587" y="1287637"/>
            <a:ext cx="3929569" cy="5118910"/>
            <a:chOff x="179587" y="1287637"/>
            <a:chExt cx="3929569" cy="511891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88C8DD-F2EA-4367-B709-C5F63D513C3D}"/>
                </a:ext>
              </a:extLst>
            </p:cNvPr>
            <p:cNvSpPr/>
            <p:nvPr/>
          </p:nvSpPr>
          <p:spPr>
            <a:xfrm>
              <a:off x="321726" y="1287637"/>
              <a:ext cx="3657600" cy="293666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r>
                <a:rPr lang="en-US"/>
                <a:t>Supplier Risk Management</a:t>
              </a:r>
              <a:endParaRPr lang="en-US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71D311F-0EF4-4E04-8915-B2451567C9DD}"/>
                </a:ext>
              </a:extLst>
            </p:cNvPr>
            <p:cNvSpPr txBox="1"/>
            <p:nvPr/>
          </p:nvSpPr>
          <p:spPr>
            <a:xfrm>
              <a:off x="179587" y="4529110"/>
              <a:ext cx="3929569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Franklin Gothic Book" panose="020B0503020102020204" pitchFamily="34" charset="0"/>
                <a:buChar char="→"/>
              </a:pPr>
              <a:r>
                <a:rPr lang="en-US" sz="2000" dirty="0">
                  <a:solidFill>
                    <a:srgbClr val="0B6A38"/>
                  </a:solidFill>
                </a:rPr>
                <a:t>Recommendations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Devise a forward contracts portfolio to ensure zero downside due to foreign currency risk exposure</a:t>
              </a: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Supplier diversification &amp; regionalization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3PL diversification between air, ocean  and ground is essential for mobility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A64550-C144-4454-9A60-7650A475FA8B}"/>
                </a:ext>
              </a:extLst>
            </p:cNvPr>
            <p:cNvGrpSpPr/>
            <p:nvPr/>
          </p:nvGrpSpPr>
          <p:grpSpPr>
            <a:xfrm>
              <a:off x="321726" y="1747875"/>
              <a:ext cx="3657600" cy="1268980"/>
              <a:chOff x="321726" y="1747875"/>
              <a:chExt cx="3657600" cy="126898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D9A5768-5285-4B8B-8C2A-2964EE12D940}"/>
                  </a:ext>
                </a:extLst>
              </p:cNvPr>
              <p:cNvSpPr/>
              <p:nvPr/>
            </p:nvSpPr>
            <p:spPr>
              <a:xfrm>
                <a:off x="321726" y="1747875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19A5D7-044E-4D01-B764-17EDC1B4724C}"/>
                  </a:ext>
                </a:extLst>
              </p:cNvPr>
              <p:cNvSpPr txBox="1"/>
              <p:nvPr/>
            </p:nvSpPr>
            <p:spPr>
              <a:xfrm>
                <a:off x="362098" y="1869131"/>
                <a:ext cx="3576857" cy="1053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</a:pPr>
                <a:r>
                  <a:rPr lang="en-US" b="1" dirty="0"/>
                  <a:t>Seven essential suppliers</a:t>
                </a:r>
                <a:r>
                  <a:rPr lang="en-US" dirty="0"/>
                  <a:t> have been recommended based on </a:t>
                </a:r>
                <a:r>
                  <a:rPr lang="en-US" sz="2000" dirty="0">
                    <a:solidFill>
                      <a:schemeClr val="accent3">
                        <a:lumMod val="75000"/>
                      </a:schemeClr>
                    </a:solidFill>
                  </a:rPr>
                  <a:t>AHP Risk Assessment</a:t>
                </a:r>
                <a:endParaRPr 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BE2C86-CED1-429B-A301-0F80217DCD41}"/>
                </a:ext>
              </a:extLst>
            </p:cNvPr>
            <p:cNvGrpSpPr/>
            <p:nvPr/>
          </p:nvGrpSpPr>
          <p:grpSpPr>
            <a:xfrm>
              <a:off x="321726" y="3168948"/>
              <a:ext cx="3657600" cy="1339982"/>
              <a:chOff x="317077" y="3168948"/>
              <a:chExt cx="3657600" cy="1339982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84DF483-90FD-4673-B1DE-2F13EBDCE79B}"/>
                  </a:ext>
                </a:extLst>
              </p:cNvPr>
              <p:cNvSpPr/>
              <p:nvPr/>
            </p:nvSpPr>
            <p:spPr>
              <a:xfrm>
                <a:off x="317077" y="3219770"/>
                <a:ext cx="3657600" cy="1268980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E0EE58-8D6E-437A-B920-2543D0047E94}"/>
                  </a:ext>
                </a:extLst>
              </p:cNvPr>
              <p:cNvSpPr txBox="1"/>
              <p:nvPr/>
            </p:nvSpPr>
            <p:spPr>
              <a:xfrm>
                <a:off x="357449" y="3168948"/>
                <a:ext cx="3576857" cy="1339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900"/>
                </a:pPr>
                <a:r>
                  <a:rPr lang="en-US" dirty="0" err="1">
                    <a:solidFill>
                      <a:schemeClr val="accent3">
                        <a:lumMod val="75000"/>
                      </a:schemeClr>
                    </a:solidFill>
                  </a:rPr>
                  <a:t>basicPharm</a:t>
                </a:r>
                <a:r>
                  <a:rPr lang="en-US" dirty="0"/>
                  <a:t> is the riskiest supplier owing to inefficiency in </a:t>
                </a:r>
                <a:r>
                  <a:rPr lang="en-US" b="1" dirty="0"/>
                  <a:t>financial, operational and geographical </a:t>
                </a:r>
                <a:r>
                  <a:rPr lang="en-US" dirty="0"/>
                  <a:t>risk domains </a:t>
                </a:r>
              </a:p>
            </p:txBody>
          </p:sp>
        </p:grpSp>
      </p:grpSp>
      <p:sp>
        <p:nvSpPr>
          <p:cNvPr id="18" name="Title 11">
            <a:extLst>
              <a:ext uri="{FF2B5EF4-FFF2-40B4-BE49-F238E27FC236}">
                <a16:creationId xmlns:a16="http://schemas.microsoft.com/office/drawing/2014/main" id="{88381449-AAF6-4297-A132-951900E1F2C2}"/>
              </a:ext>
            </a:extLst>
          </p:cNvPr>
          <p:cNvSpPr txBox="1">
            <a:spLocks/>
          </p:cNvSpPr>
          <p:nvPr/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1086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69682128-3F8E-4845-8088-070440BA19D8}"/>
              </a:ext>
            </a:extLst>
          </p:cNvPr>
          <p:cNvGrpSpPr/>
          <p:nvPr/>
        </p:nvGrpSpPr>
        <p:grpSpPr>
          <a:xfrm>
            <a:off x="4149867" y="1286978"/>
            <a:ext cx="3884676" cy="5130064"/>
            <a:chOff x="4179069" y="1291643"/>
            <a:chExt cx="3884676" cy="513006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BE4BA8-4F66-440B-AEFA-8591CDBBF0AB}"/>
                </a:ext>
              </a:extLst>
            </p:cNvPr>
            <p:cNvGrpSpPr/>
            <p:nvPr/>
          </p:nvGrpSpPr>
          <p:grpSpPr>
            <a:xfrm>
              <a:off x="4179069" y="1291643"/>
              <a:ext cx="3884676" cy="5130064"/>
              <a:chOff x="235325" y="1252903"/>
              <a:chExt cx="3662389" cy="267138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7805DC1-D6AE-4629-9AF6-4F5AA1282B51}"/>
                  </a:ext>
                </a:extLst>
              </p:cNvPr>
              <p:cNvSpPr/>
              <p:nvPr/>
            </p:nvSpPr>
            <p:spPr>
              <a:xfrm>
                <a:off x="235325" y="1261361"/>
                <a:ext cx="3657600" cy="2662922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23E45C3-777F-4A40-A530-1B03CE9790E3}"/>
                  </a:ext>
                </a:extLst>
              </p:cNvPr>
              <p:cNvSpPr/>
              <p:nvPr/>
            </p:nvSpPr>
            <p:spPr>
              <a:xfrm>
                <a:off x="240114" y="1252903"/>
                <a:ext cx="3657600" cy="152370"/>
              </a:xfrm>
              <a:prstGeom prst="rect">
                <a:avLst/>
              </a:prstGeom>
              <a:solidFill>
                <a:srgbClr val="0B6A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dirty="0"/>
                  <a:t>Inventory Management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73C8FF-4AFA-4E46-96DC-8E8B2341A979}"/>
                </a:ext>
              </a:extLst>
            </p:cNvPr>
            <p:cNvSpPr txBox="1"/>
            <p:nvPr/>
          </p:nvSpPr>
          <p:spPr>
            <a:xfrm>
              <a:off x="4469572" y="2481531"/>
              <a:ext cx="330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Model: </a:t>
              </a:r>
              <a:r>
                <a:rPr lang="en-US" b="1" dirty="0">
                  <a:solidFill>
                    <a:srgbClr val="0B6A38"/>
                  </a:solidFill>
                </a:rPr>
                <a:t>Deterministic Demand</a:t>
              </a:r>
              <a:endParaRPr 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E56A56-337C-42B6-BA28-A4D8B16E0836}"/>
                </a:ext>
              </a:extLst>
            </p:cNvPr>
            <p:cNvSpPr txBox="1"/>
            <p:nvPr/>
          </p:nvSpPr>
          <p:spPr>
            <a:xfrm>
              <a:off x="4275771" y="2848454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b="1">
                <a:solidFill>
                  <a:srgbClr val="0B6A38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45BFFAD-125F-4303-991D-99868DD34C13}"/>
                </a:ext>
              </a:extLst>
            </p:cNvPr>
            <p:cNvGrpSpPr/>
            <p:nvPr/>
          </p:nvGrpSpPr>
          <p:grpSpPr>
            <a:xfrm>
              <a:off x="4354322" y="2802927"/>
              <a:ext cx="3531545" cy="1901164"/>
              <a:chOff x="4289841" y="2800052"/>
              <a:chExt cx="3531545" cy="190116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63FE32F-8F15-4458-9585-CE972EFA4FC6}"/>
                  </a:ext>
                </a:extLst>
              </p:cNvPr>
              <p:cNvGrpSpPr/>
              <p:nvPr/>
            </p:nvGrpSpPr>
            <p:grpSpPr>
              <a:xfrm>
                <a:off x="5947381" y="2800052"/>
                <a:ext cx="1874005" cy="1901164"/>
                <a:chOff x="5869023" y="2629846"/>
                <a:chExt cx="1971675" cy="2000250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4EFC4495-CF0B-4392-9CBF-F37ABD04DD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69023" y="2629846"/>
                  <a:ext cx="1971675" cy="20002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42116D1-6986-4F14-A5A6-D105BFED7E56}"/>
                    </a:ext>
                  </a:extLst>
                </p:cNvPr>
                <p:cNvSpPr txBox="1"/>
                <p:nvPr/>
              </p:nvSpPr>
              <p:spPr>
                <a:xfrm>
                  <a:off x="6654120" y="2851303"/>
                  <a:ext cx="11434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ill Sans MT" panose="020B0502020104020203" pitchFamily="34" charset="0"/>
                    </a:rPr>
                    <a:t>Inventory Level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4721796-5E6F-460A-A6C5-416142771497}"/>
                  </a:ext>
                </a:extLst>
              </p:cNvPr>
              <p:cNvGrpSpPr/>
              <p:nvPr/>
            </p:nvGrpSpPr>
            <p:grpSpPr>
              <a:xfrm>
                <a:off x="4289841" y="2915494"/>
                <a:ext cx="2112308" cy="1497886"/>
                <a:chOff x="4298547" y="2586305"/>
                <a:chExt cx="2112308" cy="1497886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31AD10B-34A5-400A-8CE7-961B4BADAA83}"/>
                    </a:ext>
                  </a:extLst>
                </p:cNvPr>
                <p:cNvSpPr txBox="1"/>
                <p:nvPr/>
              </p:nvSpPr>
              <p:spPr>
                <a:xfrm>
                  <a:off x="4349373" y="2586305"/>
                  <a:ext cx="20614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Recommended </a:t>
                  </a:r>
                </a:p>
                <a:p>
                  <a:r>
                    <a:rPr lang="en-US" sz="1600" dirty="0"/>
                    <a:t>Parameters: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B4038AC-3FD7-4E9E-839E-DC696A1C9A0F}"/>
                    </a:ext>
                  </a:extLst>
                </p:cNvPr>
                <p:cNvSpPr txBox="1"/>
                <p:nvPr/>
              </p:nvSpPr>
              <p:spPr>
                <a:xfrm>
                  <a:off x="4298547" y="3130084"/>
                  <a:ext cx="173549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400" dirty="0"/>
                    <a:t>Economic Order Quantity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400" dirty="0"/>
                    <a:t>Order Aggregation</a:t>
                  </a: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5C3D2B-D3B7-4345-898D-3342395D8D69}"/>
                </a:ext>
              </a:extLst>
            </p:cNvPr>
            <p:cNvGrpSpPr/>
            <p:nvPr/>
          </p:nvGrpSpPr>
          <p:grpSpPr>
            <a:xfrm>
              <a:off x="4270613" y="4595247"/>
              <a:ext cx="3696508" cy="1785819"/>
              <a:chOff x="4229812" y="4595247"/>
              <a:chExt cx="3696508" cy="178581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7F2AE5F-0B8D-4A0C-85CB-C80940777252}"/>
                  </a:ext>
                </a:extLst>
              </p:cNvPr>
              <p:cNvGrpSpPr/>
              <p:nvPr/>
            </p:nvGrpSpPr>
            <p:grpSpPr>
              <a:xfrm>
                <a:off x="5204467" y="5168648"/>
                <a:ext cx="1828800" cy="545244"/>
                <a:chOff x="5037137" y="5101631"/>
                <a:chExt cx="1828800" cy="545244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61D8695-D59E-4DB1-8047-2DE7CFDEFC0D}"/>
                    </a:ext>
                  </a:extLst>
                </p:cNvPr>
                <p:cNvCxnSpPr/>
                <p:nvPr/>
              </p:nvCxnSpPr>
              <p:spPr>
                <a:xfrm>
                  <a:off x="6852295" y="5246871"/>
                  <a:ext cx="0" cy="20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4BFA45B-F849-41B6-BCC8-3D3B215D5C4D}"/>
                    </a:ext>
                  </a:extLst>
                </p:cNvPr>
                <p:cNvCxnSpPr/>
                <p:nvPr/>
              </p:nvCxnSpPr>
              <p:spPr>
                <a:xfrm>
                  <a:off x="5049275" y="5246871"/>
                  <a:ext cx="0" cy="20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AED2DF6-EAE8-43B7-8169-23A3F50D1B83}"/>
                    </a:ext>
                  </a:extLst>
                </p:cNvPr>
                <p:cNvCxnSpPr>
                  <a:stCxn id="57" idx="1"/>
                </p:cNvCxnSpPr>
                <p:nvPr/>
              </p:nvCxnSpPr>
              <p:spPr>
                <a:xfrm>
                  <a:off x="5951537" y="5446873"/>
                  <a:ext cx="0" cy="20000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D32A1F9-B1CA-4C93-8929-B014960B6193}"/>
                    </a:ext>
                  </a:extLst>
                </p:cNvPr>
                <p:cNvSpPr/>
                <p:nvPr/>
              </p:nvSpPr>
              <p:spPr>
                <a:xfrm>
                  <a:off x="5037137" y="5401153"/>
                  <a:ext cx="914400" cy="91440"/>
                </a:xfrm>
                <a:prstGeom prst="rect">
                  <a:avLst/>
                </a:prstGeom>
                <a:solidFill>
                  <a:srgbClr val="00945F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2160"/>
                    </a:lnSpc>
                  </a:pPr>
                  <a:endParaRPr lang="en-US" b="1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F5EFA8F-76B6-4658-A1D6-F108916FB2D4}"/>
                    </a:ext>
                  </a:extLst>
                </p:cNvPr>
                <p:cNvSpPr/>
                <p:nvPr/>
              </p:nvSpPr>
              <p:spPr>
                <a:xfrm>
                  <a:off x="5951537" y="5401153"/>
                  <a:ext cx="914400" cy="91440"/>
                </a:xfrm>
                <a:prstGeom prst="rect">
                  <a:avLst/>
                </a:prstGeom>
                <a:solidFill>
                  <a:srgbClr val="0B6A38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2160"/>
                    </a:lnSpc>
                  </a:pPr>
                  <a:endParaRPr lang="en-US" b="1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4A89D3D-A979-4D77-81E6-5AE14F3B243C}"/>
                    </a:ext>
                  </a:extLst>
                </p:cNvPr>
                <p:cNvSpPr txBox="1"/>
                <p:nvPr/>
              </p:nvSpPr>
              <p:spPr>
                <a:xfrm>
                  <a:off x="5382327" y="5101631"/>
                  <a:ext cx="11560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Assumptions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81E334-F7DB-4AF5-94FF-F9F9160B40DF}"/>
                  </a:ext>
                </a:extLst>
              </p:cNvPr>
              <p:cNvGrpSpPr/>
              <p:nvPr/>
            </p:nvGrpSpPr>
            <p:grpSpPr>
              <a:xfrm>
                <a:off x="4881990" y="5679504"/>
                <a:ext cx="2473754" cy="701562"/>
                <a:chOff x="4821358" y="5679504"/>
                <a:chExt cx="2473754" cy="701562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EA1428-35F3-479B-A87A-E6828E0F43B6}"/>
                    </a:ext>
                  </a:extLst>
                </p:cNvPr>
                <p:cNvSpPr txBox="1"/>
                <p:nvPr/>
              </p:nvSpPr>
              <p:spPr>
                <a:xfrm>
                  <a:off x="4821358" y="5679504"/>
                  <a:ext cx="24737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rtl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b="1" i="0" u="none" strike="noStrike" dirty="0">
                      <a:solidFill>
                        <a:srgbClr val="000000"/>
                      </a:solidFill>
                      <a:effectLst/>
                    </a:rPr>
                    <a:t>Initial and Final Back order Inventories = 0</a:t>
                  </a:r>
                  <a:endParaRPr lang="en-US" sz="300" b="0" dirty="0">
                    <a:effectLst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5989AAA-D555-4270-AC99-B7CC361F549F}"/>
                    </a:ext>
                  </a:extLst>
                </p:cNvPr>
                <p:cNvSpPr txBox="1"/>
                <p:nvPr/>
              </p:nvSpPr>
              <p:spPr>
                <a:xfrm>
                  <a:off x="4821358" y="5857846"/>
                  <a:ext cx="24188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700" b="0" i="0" u="none" strike="noStrike" dirty="0">
                      <a:solidFill>
                        <a:srgbClr val="000000"/>
                      </a:solidFill>
                      <a:effectLst/>
                    </a:rPr>
                    <a:t>Reason: No data in Exhibit 2 regarding</a:t>
                  </a:r>
                </a:p>
                <a:p>
                  <a:pPr marL="228600" indent="-228600" algn="just">
                    <a:buFont typeface="+mj-lt"/>
                    <a:buAutoNum type="arabicPeriod"/>
                  </a:pPr>
                  <a:r>
                    <a:rPr lang="en-US" sz="700" dirty="0">
                      <a:solidFill>
                        <a:srgbClr val="000000"/>
                      </a:solidFill>
                    </a:rPr>
                    <a:t>Initial Back order Inventory</a:t>
                  </a:r>
                </a:p>
                <a:p>
                  <a:pPr marL="228600" indent="-228600" algn="just">
                    <a:buFont typeface="+mj-lt"/>
                    <a:buAutoNum type="arabicPeriod"/>
                  </a:pPr>
                  <a:r>
                    <a:rPr lang="en-US" sz="700" dirty="0"/>
                    <a:t>Final Lead Time after considering S-OTD thus leading to no specific way to simulate arrival delay in model</a:t>
                  </a: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DA30DB3-B92F-42B7-9B4C-B2D33B4B3407}"/>
                  </a:ext>
                </a:extLst>
              </p:cNvPr>
              <p:cNvGrpSpPr/>
              <p:nvPr/>
            </p:nvGrpSpPr>
            <p:grpSpPr>
              <a:xfrm>
                <a:off x="4229812" y="4595247"/>
                <a:ext cx="3696508" cy="642612"/>
                <a:chOff x="4229812" y="4595247"/>
                <a:chExt cx="3696508" cy="642612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ED0938F-8111-4754-97B8-D4E3B75AB099}"/>
                    </a:ext>
                  </a:extLst>
                </p:cNvPr>
                <p:cNvGrpSpPr/>
                <p:nvPr/>
              </p:nvGrpSpPr>
              <p:grpSpPr>
                <a:xfrm>
                  <a:off x="4229812" y="4595247"/>
                  <a:ext cx="2119491" cy="642612"/>
                  <a:chOff x="4229812" y="4595247"/>
                  <a:chExt cx="2119491" cy="642612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E7A548A-7FF2-4C9E-84DA-496EE33FC5BD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812" y="4776194"/>
                    <a:ext cx="202660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0" i="0" u="none" strike="noStrike" dirty="0">
                        <a:solidFill>
                          <a:srgbClr val="000000"/>
                        </a:solidFill>
                        <a:effectLst/>
                      </a:rPr>
                      <a:t>Reason: Model considered is Deterministic Demand. This is based on the forecasting methods followed in </a:t>
                    </a:r>
                    <a:r>
                      <a:rPr lang="en-US" sz="800" dirty="0">
                        <a:solidFill>
                          <a:srgbClr val="000000"/>
                        </a:solidFill>
                      </a:rPr>
                      <a:t>SCMs </a:t>
                    </a:r>
                    <a:r>
                      <a:rPr lang="en-US" sz="800" b="0" i="0" u="none" strike="noStrike" dirty="0">
                        <a:solidFill>
                          <a:srgbClr val="000000"/>
                        </a:solidFill>
                        <a:effectLst/>
                      </a:rPr>
                      <a:t>of fragile goods. </a:t>
                    </a:r>
                    <a:endParaRPr lang="en-US" sz="8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F5E0173-E522-4796-BA57-CA58DD6BA246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812" y="4595247"/>
                    <a:ext cx="211949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rtl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900" b="1" dirty="0"/>
                      <a:t>Constant APU after considering </a:t>
                    </a:r>
                    <a:r>
                      <a:rPr lang="en-US" sz="900" b="1" dirty="0" err="1"/>
                      <a:t>trend</a:t>
                    </a:r>
                    <a:r>
                      <a:rPr lang="en-US" sz="900" b="1" baseline="-25000" dirty="0" err="1"/>
                      <a:t>APU</a:t>
                    </a:r>
                    <a:endParaRPr lang="en-US" sz="900" b="1" baseline="-25000" dirty="0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88FA402-B4E8-4ED7-B7ED-99B88AB66E33}"/>
                    </a:ext>
                  </a:extLst>
                </p:cNvPr>
                <p:cNvGrpSpPr/>
                <p:nvPr/>
              </p:nvGrpSpPr>
              <p:grpSpPr>
                <a:xfrm>
                  <a:off x="6351850" y="4662317"/>
                  <a:ext cx="1574470" cy="508473"/>
                  <a:chOff x="6491277" y="4704484"/>
                  <a:chExt cx="1574470" cy="508473"/>
                </a:xfrm>
              </p:grpSpPr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DB5B7BB-1342-43E0-875A-6F4694AD255E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77" y="4704484"/>
                    <a:ext cx="157447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rtl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900" b="1" dirty="0"/>
                      <a:t>Initial On order Inventory = 0</a:t>
                    </a:r>
                    <a:endParaRPr lang="en-US" sz="900" b="1" baseline="-25000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C5AE295-4F87-48D1-9521-5A2CA0361AA9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77" y="4874403"/>
                    <a:ext cx="14046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sz="800" b="0" i="0" u="none" strike="noStrike" dirty="0">
                        <a:solidFill>
                          <a:srgbClr val="000000"/>
                        </a:solidFill>
                        <a:effectLst/>
                      </a:rPr>
                      <a:t>Reason: No explicit data mentioned in Exhibit 2</a:t>
                    </a:r>
                    <a:endParaRPr lang="en-US" sz="800" dirty="0"/>
                  </a:p>
                </p:txBody>
              </p:sp>
            </p:grpSp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2B30A8-E66B-4911-A331-FF4A51E51C3C}"/>
                </a:ext>
              </a:extLst>
            </p:cNvPr>
            <p:cNvSpPr txBox="1"/>
            <p:nvPr/>
          </p:nvSpPr>
          <p:spPr>
            <a:xfrm>
              <a:off x="4226390" y="1588965"/>
              <a:ext cx="37849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Franklin Gothic Book" panose="020B0503020102020204" pitchFamily="34" charset="0"/>
                <a:buChar char="→"/>
              </a:pPr>
              <a:r>
                <a:rPr lang="en-US" sz="2000" dirty="0">
                  <a:solidFill>
                    <a:srgbClr val="0B6A38"/>
                  </a:solidFill>
                </a:rPr>
                <a:t>Objectives</a:t>
              </a:r>
              <a:endParaRPr lang="en-US" dirty="0">
                <a:solidFill>
                  <a:srgbClr val="0B6A38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Calculate Obsolete Inventory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Find Change in Inventory Position </a:t>
              </a:r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07FFDF5-CB0B-4864-93E6-6D814B3BD451}"/>
              </a:ext>
            </a:extLst>
          </p:cNvPr>
          <p:cNvGrpSpPr/>
          <p:nvPr/>
        </p:nvGrpSpPr>
        <p:grpSpPr>
          <a:xfrm>
            <a:off x="8202034" y="1286978"/>
            <a:ext cx="3671508" cy="5133010"/>
            <a:chOff x="8202034" y="1288696"/>
            <a:chExt cx="3671508" cy="51330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51D0240-7068-480C-BA05-EFE991D44811}"/>
                </a:ext>
              </a:extLst>
            </p:cNvPr>
            <p:cNvGrpSpPr/>
            <p:nvPr/>
          </p:nvGrpSpPr>
          <p:grpSpPr>
            <a:xfrm>
              <a:off x="8206448" y="1288696"/>
              <a:ext cx="3657600" cy="5133010"/>
              <a:chOff x="8295900" y="1272207"/>
              <a:chExt cx="3657600" cy="2662922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A9ED527-3333-4AED-BDAA-05D3B5B306DD}"/>
                  </a:ext>
                </a:extLst>
              </p:cNvPr>
              <p:cNvSpPr/>
              <p:nvPr/>
            </p:nvSpPr>
            <p:spPr>
              <a:xfrm>
                <a:off x="8295900" y="1272207"/>
                <a:ext cx="3657600" cy="2662922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D3012FB-DEB1-4B81-BEF4-5F5DF3A61985}"/>
                  </a:ext>
                </a:extLst>
              </p:cNvPr>
              <p:cNvSpPr/>
              <p:nvPr/>
            </p:nvSpPr>
            <p:spPr>
              <a:xfrm>
                <a:off x="8295900" y="1272207"/>
                <a:ext cx="3657600" cy="151800"/>
              </a:xfrm>
              <a:prstGeom prst="rect">
                <a:avLst/>
              </a:prstGeom>
              <a:solidFill>
                <a:srgbClr val="0B6A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160"/>
                  </a:lnSpc>
                </a:pPr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3CB547-DE37-4B3A-885B-6078459BAA62}"/>
                </a:ext>
              </a:extLst>
            </p:cNvPr>
            <p:cNvSpPr/>
            <p:nvPr/>
          </p:nvSpPr>
          <p:spPr>
            <a:xfrm>
              <a:off x="8202034" y="1290585"/>
              <a:ext cx="3657600" cy="293666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r>
                <a:rPr lang="en-US"/>
                <a:t>Capacity Management</a:t>
              </a:r>
              <a:endParaRPr lang="en-US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24F85-814D-4BEC-9F47-B6A1FCE26ECB}"/>
                </a:ext>
              </a:extLst>
            </p:cNvPr>
            <p:cNvSpPr txBox="1"/>
            <p:nvPr/>
          </p:nvSpPr>
          <p:spPr>
            <a:xfrm>
              <a:off x="8230903" y="1580245"/>
              <a:ext cx="362767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Franklin Gothic Book" panose="020B0503020102020204" pitchFamily="34" charset="0"/>
                <a:buChar char="→"/>
              </a:pPr>
              <a:r>
                <a:rPr lang="en-US" sz="2000" dirty="0">
                  <a:solidFill>
                    <a:srgbClr val="0B6A38"/>
                  </a:solidFill>
                </a:rPr>
                <a:t>Objectives</a:t>
              </a:r>
              <a:endParaRPr lang="en-US" dirty="0">
                <a:solidFill>
                  <a:srgbClr val="0B6A38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Justify Capacity constraint Opinions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Maximize Capacity Utilization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39BBC-5669-4464-BFF1-D815C3F2E40F}"/>
                </a:ext>
              </a:extLst>
            </p:cNvPr>
            <p:cNvSpPr txBox="1"/>
            <p:nvPr/>
          </p:nvSpPr>
          <p:spPr>
            <a:xfrm>
              <a:off x="8605075" y="2479122"/>
              <a:ext cx="2879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Model: </a:t>
              </a:r>
              <a:r>
                <a:rPr lang="en-US" b="1" dirty="0">
                  <a:solidFill>
                    <a:srgbClr val="0B6A38"/>
                  </a:solidFill>
                </a:rPr>
                <a:t>3-Step Decision Tree</a:t>
              </a:r>
              <a:endParaRPr lang="en-US" b="1" dirty="0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BFB4BC-C3BF-4B5B-AE48-4DA51385C5B1}"/>
                </a:ext>
              </a:extLst>
            </p:cNvPr>
            <p:cNvGrpSpPr/>
            <p:nvPr/>
          </p:nvGrpSpPr>
          <p:grpSpPr>
            <a:xfrm>
              <a:off x="8334989" y="2937438"/>
              <a:ext cx="3419504" cy="2144217"/>
              <a:chOff x="8287785" y="2827153"/>
              <a:chExt cx="3419504" cy="214421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A6F807A-8DF1-41AF-A157-032C9C35D3D1}"/>
                  </a:ext>
                </a:extLst>
              </p:cNvPr>
              <p:cNvGrpSpPr/>
              <p:nvPr/>
            </p:nvGrpSpPr>
            <p:grpSpPr>
              <a:xfrm>
                <a:off x="9506381" y="2900860"/>
                <a:ext cx="2200908" cy="1996802"/>
                <a:chOff x="9506381" y="2772161"/>
                <a:chExt cx="2200908" cy="2296096"/>
              </a:xfrm>
            </p:grpSpPr>
            <p:sp>
              <p:nvSpPr>
                <p:cNvPr id="59" name="Google Shape;56;p13">
                  <a:extLst>
                    <a:ext uri="{FF2B5EF4-FFF2-40B4-BE49-F238E27FC236}">
                      <a16:creationId xmlns:a16="http://schemas.microsoft.com/office/drawing/2014/main" id="{FCFE645A-38DE-469F-BB1F-A994FE4013D7}"/>
                    </a:ext>
                  </a:extLst>
                </p:cNvPr>
                <p:cNvSpPr/>
                <p:nvPr/>
              </p:nvSpPr>
              <p:spPr>
                <a:xfrm>
                  <a:off x="9536615" y="2772161"/>
                  <a:ext cx="2140440" cy="6134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572D"/>
                </a:solidFill>
                <a:ln w="19050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dirty="0">
                      <a:solidFill>
                        <a:srgbClr val="FFFFFF"/>
                      </a:solidFill>
                      <a:latin typeface="Libre Franklin"/>
                      <a:ea typeface="Libre Franklin"/>
                      <a:cs typeface="Libre Franklin"/>
                      <a:sym typeface="Libre Franklin"/>
                    </a:rPr>
                    <a:t>Available processing time at each unit fulfils the production plan</a:t>
                  </a:r>
                  <a:endParaRPr sz="1000" dirty="0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0" name="Google Shape;57;p13">
                  <a:extLst>
                    <a:ext uri="{FF2B5EF4-FFF2-40B4-BE49-F238E27FC236}">
                      <a16:creationId xmlns:a16="http://schemas.microsoft.com/office/drawing/2014/main" id="{CF59B1FE-6445-42B2-A77E-0A188A834B17}"/>
                    </a:ext>
                  </a:extLst>
                </p:cNvPr>
                <p:cNvSpPr/>
                <p:nvPr/>
              </p:nvSpPr>
              <p:spPr>
                <a:xfrm>
                  <a:off x="9506381" y="3613486"/>
                  <a:ext cx="2200908" cy="6134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572D"/>
                </a:solidFill>
                <a:ln w="19050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dirty="0">
                      <a:solidFill>
                        <a:srgbClr val="FFFFFF"/>
                      </a:solidFill>
                      <a:latin typeface="Libre Franklin"/>
                      <a:ea typeface="Libre Franklin"/>
                      <a:cs typeface="Libre Franklin"/>
                      <a:sym typeface="Libre Franklin"/>
                    </a:rPr>
                    <a:t>Upper bound on units 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dirty="0">
                      <a:solidFill>
                        <a:srgbClr val="FFFFFF"/>
                      </a:solidFill>
                      <a:latin typeface="Libre Franklin"/>
                      <a:ea typeface="Libre Franklin"/>
                      <a:cs typeface="Libre Franklin"/>
                      <a:sym typeface="Libre Franklin"/>
                    </a:rPr>
                    <a:t>of each product in a Quarter</a:t>
                  </a:r>
                  <a:endParaRPr sz="1400" dirty="0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1" name="Google Shape;58;p13">
                  <a:extLst>
                    <a:ext uri="{FF2B5EF4-FFF2-40B4-BE49-F238E27FC236}">
                      <a16:creationId xmlns:a16="http://schemas.microsoft.com/office/drawing/2014/main" id="{3A71FDD7-0641-4570-9B66-64F4881E7327}"/>
                    </a:ext>
                  </a:extLst>
                </p:cNvPr>
                <p:cNvSpPr/>
                <p:nvPr/>
              </p:nvSpPr>
              <p:spPr>
                <a:xfrm>
                  <a:off x="9535595" y="4454812"/>
                  <a:ext cx="2140440" cy="6134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572D"/>
                </a:solidFill>
                <a:ln w="19050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dirty="0">
                      <a:solidFill>
                        <a:srgbClr val="FFFFFF"/>
                      </a:solidFill>
                      <a:latin typeface="Libre Franklin"/>
                      <a:ea typeface="Libre Franklin"/>
                      <a:cs typeface="Libre Franklin"/>
                      <a:sym typeface="Libre Franklin"/>
                    </a:rPr>
                    <a:t>Optimal schedule for 3 products has makespan ≤ 90 days</a:t>
                  </a:r>
                  <a:endParaRPr sz="1400" dirty="0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cxnSp>
              <p:nvCxnSpPr>
                <p:cNvPr id="62" name="Google Shape;59;p13">
                  <a:extLst>
                    <a:ext uri="{FF2B5EF4-FFF2-40B4-BE49-F238E27FC236}">
                      <a16:creationId xmlns:a16="http://schemas.microsoft.com/office/drawing/2014/main" id="{0444D8EB-46E5-4615-9F5C-0AE01EA5D705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10606835" y="3385606"/>
                  <a:ext cx="0" cy="22788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oogle Shape;60;p13">
                  <a:extLst>
                    <a:ext uri="{FF2B5EF4-FFF2-40B4-BE49-F238E27FC236}">
                      <a16:creationId xmlns:a16="http://schemas.microsoft.com/office/drawing/2014/main" id="{CFAAB3CE-EEF7-4394-9993-EE2AE5DED62D}"/>
                    </a:ext>
                  </a:extLst>
                </p:cNvPr>
                <p:cNvCxnSpPr>
                  <a:cxnSpLocks/>
                  <a:stCxn id="60" idx="2"/>
                  <a:endCxn id="61" idx="0"/>
                </p:cNvCxnSpPr>
                <p:nvPr/>
              </p:nvCxnSpPr>
              <p:spPr>
                <a:xfrm flipH="1">
                  <a:off x="10605815" y="4226931"/>
                  <a:ext cx="1020" cy="227881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40FD08-D1B0-4C79-B45A-FA81ED333EFB}"/>
                  </a:ext>
                </a:extLst>
              </p:cNvPr>
              <p:cNvGrpSpPr/>
              <p:nvPr/>
            </p:nvGrpSpPr>
            <p:grpSpPr>
              <a:xfrm>
                <a:off x="8287785" y="2827153"/>
                <a:ext cx="1462003" cy="2144217"/>
                <a:chOff x="4296091" y="2672502"/>
                <a:chExt cx="2112308" cy="2144217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F7E21B-E11E-4B8B-B71F-793DD76ECF16}"/>
                    </a:ext>
                  </a:extLst>
                </p:cNvPr>
                <p:cNvSpPr txBox="1"/>
                <p:nvPr/>
              </p:nvSpPr>
              <p:spPr>
                <a:xfrm>
                  <a:off x="4346917" y="2672502"/>
                  <a:ext cx="20614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Production Planning</a:t>
                  </a:r>
                </a:p>
                <a:p>
                  <a:r>
                    <a:rPr lang="en-US" sz="1600" dirty="0"/>
                    <a:t>Strategies: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4F805C8-17A0-41E2-AC87-04ECDE17B084}"/>
                    </a:ext>
                  </a:extLst>
                </p:cNvPr>
                <p:cNvSpPr txBox="1"/>
                <p:nvPr/>
              </p:nvSpPr>
              <p:spPr>
                <a:xfrm>
                  <a:off x="4296091" y="3216281"/>
                  <a:ext cx="1735492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endParaRPr lang="en-US" sz="1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400" dirty="0"/>
                    <a:t>Chase Demand Strategy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400" dirty="0"/>
                    <a:t>Level Capacity Strategy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12D9A3-FFC5-4DE9-B0D6-1B928159AD43}"/>
                    </a:ext>
                  </a:extLst>
                </p:cNvPr>
                <p:cNvSpPr txBox="1"/>
                <p:nvPr/>
              </p:nvSpPr>
              <p:spPr>
                <a:xfrm>
                  <a:off x="8215942" y="5165856"/>
                  <a:ext cx="3657600" cy="12302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Assumptions</a:t>
                  </a:r>
                  <a:r>
                    <a:rPr lang="en-IN" sz="1200" dirty="0">
                      <a:solidFill>
                        <a:schemeClr val="accent3">
                          <a:lumMod val="75000"/>
                        </a:schemeClr>
                      </a:solidFill>
                    </a:rPr>
                    <a:t>:</a:t>
                  </a:r>
                  <a:r>
                    <a:rPr lang="en-IN" sz="1100" dirty="0"/>
                    <a:t> </a:t>
                  </a:r>
                </a:p>
                <a:p>
                  <a:pPr marL="228600" indent="-228600">
                    <a:buAutoNum type="arabicPeriod"/>
                  </a:pPr>
                  <a:r>
                    <a:rPr lang="en-IN" sz="1100" dirty="0"/>
                    <a:t>Three 8-hour shifts for all working days → 24 hours</a:t>
                  </a:r>
                </a:p>
                <a:p>
                  <a:pPr marL="228600" indent="-228600">
                    <a:buAutoNum type="arabicPeriod"/>
                  </a:pPr>
                  <a:r>
                    <a:rPr lang="en-IN" sz="1100" dirty="0"/>
                    <a:t>Uniform distribution of working hours over 4 quarters</a:t>
                  </a:r>
                </a:p>
                <a:p>
                  <a:pPr marL="228600" indent="-228600">
                    <a:buAutoNum type="arabicPeriod"/>
                  </a:pPr>
                  <a:r>
                    <a:rPr lang="en-IN" sz="1100" dirty="0"/>
                    <a:t>Zero inter-process transition time</a:t>
                  </a:r>
                </a:p>
                <a:p>
                  <a:pPr marL="228600" indent="-228600">
                    <a:buAutoNum type="arabicPeriod"/>
                  </a:pPr>
                  <a:r>
                    <a:rPr lang="en-IN" sz="1100" dirty="0"/>
                    <a:t>One plant </a:t>
                  </a:r>
                  <a:r>
                    <a:rPr lang="en-IN" sz="1100" dirty="0">
                      <a:sym typeface="Wingdings" panose="05000000000000000000" pitchFamily="2" charset="2"/>
                    </a:rPr>
                    <a:t> </a:t>
                  </a:r>
                  <a:r>
                    <a:rPr lang="en-IN" sz="1100" dirty="0"/>
                    <a:t>one product </a:t>
                  </a:r>
                  <a:r>
                    <a:rPr lang="en-IN" sz="1100" dirty="0">
                      <a:sym typeface="Wingdings" panose="05000000000000000000" pitchFamily="2" charset="2"/>
                    </a:rPr>
                    <a:t></a:t>
                  </a:r>
                  <a:r>
                    <a:rPr lang="en-IN" sz="1100" dirty="0"/>
                    <a:t> one process at a time</a:t>
                  </a:r>
                </a:p>
                <a:p>
                  <a:pPr marL="228600" indent="-228600">
                    <a:buAutoNum type="arabicPeriod"/>
                  </a:pPr>
                  <a:r>
                    <a:rPr lang="en-IN" sz="1100" dirty="0"/>
                    <a:t>Average Processing Time =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24∗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360−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h𝑜𝑙𝑖𝑑𝑎𝑦𝑠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𝑠h𝑢𝑡𝑑𝑜𝑤𝑛𝑠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endParaRPr lang="en-IN" sz="11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12D9A3-FFC5-4DE9-B0D6-1B928159A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942" y="5165856"/>
                  <a:ext cx="3657600" cy="1230209"/>
                </a:xfrm>
                <a:prstGeom prst="rect">
                  <a:avLst/>
                </a:prstGeom>
                <a:blipFill>
                  <a:blip r:embed="rId4"/>
                  <a:stretch>
                    <a:fillRect l="-500" t="-14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A9DDA017-9D77-478C-AE51-D537B886479F}"/>
              </a:ext>
            </a:extLst>
          </p:cNvPr>
          <p:cNvSpPr txBox="1">
            <a:spLocks/>
          </p:cNvSpPr>
          <p:nvPr/>
        </p:nvSpPr>
        <p:spPr>
          <a:xfrm>
            <a:off x="589619" y="306253"/>
            <a:ext cx="7251192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Executive Summary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BD8482D-5C9D-4FDF-837C-C8905CE2BB18}"/>
              </a:ext>
            </a:extLst>
          </p:cNvPr>
          <p:cNvGrpSpPr/>
          <p:nvPr/>
        </p:nvGrpSpPr>
        <p:grpSpPr>
          <a:xfrm>
            <a:off x="312777" y="1286978"/>
            <a:ext cx="3669600" cy="5113821"/>
            <a:chOff x="312777" y="1286978"/>
            <a:chExt cx="3669600" cy="51138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594BABE-C5C4-4E13-BC9B-8A526A9D1879}"/>
                </a:ext>
              </a:extLst>
            </p:cNvPr>
            <p:cNvGrpSpPr/>
            <p:nvPr/>
          </p:nvGrpSpPr>
          <p:grpSpPr>
            <a:xfrm>
              <a:off x="324777" y="1286978"/>
              <a:ext cx="3657600" cy="5113821"/>
              <a:chOff x="235325" y="1261361"/>
              <a:chExt cx="3657600" cy="266292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346C968-FEC6-4154-AC27-8EE5D6EB1BD2}"/>
                  </a:ext>
                </a:extLst>
              </p:cNvPr>
              <p:cNvSpPr/>
              <p:nvPr/>
            </p:nvSpPr>
            <p:spPr>
              <a:xfrm>
                <a:off x="235325" y="1261361"/>
                <a:ext cx="3657600" cy="2662922"/>
              </a:xfrm>
              <a:prstGeom prst="rect">
                <a:avLst/>
              </a:prstGeom>
              <a:noFill/>
              <a:ln w="19050"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468EF80-E367-4CFA-9628-4284B804243A}"/>
                  </a:ext>
                </a:extLst>
              </p:cNvPr>
              <p:cNvSpPr/>
              <p:nvPr/>
            </p:nvSpPr>
            <p:spPr>
              <a:xfrm>
                <a:off x="235325" y="1261704"/>
                <a:ext cx="3657600" cy="152370"/>
              </a:xfrm>
              <a:prstGeom prst="rect">
                <a:avLst/>
              </a:prstGeom>
              <a:solidFill>
                <a:srgbClr val="0B6A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160"/>
                  </a:lnSpc>
                </a:pPr>
                <a:endParaRPr lang="en-US" b="1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A753E9-39D6-4E02-8E6C-E2BE9DD0CE81}"/>
                </a:ext>
              </a:extLst>
            </p:cNvPr>
            <p:cNvSpPr/>
            <p:nvPr/>
          </p:nvSpPr>
          <p:spPr>
            <a:xfrm>
              <a:off x="322554" y="1290585"/>
              <a:ext cx="3657600" cy="293666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r>
                <a:rPr lang="en-US"/>
                <a:t>Supplier Risk Management</a:t>
              </a:r>
              <a:endParaRPr lang="en-US" b="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8EBE9C-2FB4-4F5E-AC19-6469ADAE132E}"/>
                </a:ext>
              </a:extLst>
            </p:cNvPr>
            <p:cNvSpPr txBox="1"/>
            <p:nvPr/>
          </p:nvSpPr>
          <p:spPr>
            <a:xfrm>
              <a:off x="312777" y="1577275"/>
              <a:ext cx="363141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Franklin Gothic Book" panose="020B0503020102020204" pitchFamily="34" charset="0"/>
                <a:buChar char="→"/>
              </a:pPr>
              <a:r>
                <a:rPr lang="en-US" sz="2000" dirty="0">
                  <a:solidFill>
                    <a:srgbClr val="0B6A38"/>
                  </a:solidFill>
                </a:rPr>
                <a:t>Objectives</a:t>
              </a:r>
              <a:endParaRPr lang="en-US" dirty="0">
                <a:solidFill>
                  <a:srgbClr val="0B6A38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Comprehensive Supplier Risk Rating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600" dirty="0"/>
                <a:t>Review Mitigation Strategies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A242B4-ABE1-4857-A628-19E3B66AE10B}"/>
                </a:ext>
              </a:extLst>
            </p:cNvPr>
            <p:cNvSpPr txBox="1"/>
            <p:nvPr/>
          </p:nvSpPr>
          <p:spPr>
            <a:xfrm>
              <a:off x="462390" y="2484845"/>
              <a:ext cx="3485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Model: </a:t>
              </a:r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Analytic Hierarchy Process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2BB7D5-561A-4806-AF3D-0AEC7CDE8831}"/>
                </a:ext>
              </a:extLst>
            </p:cNvPr>
            <p:cNvSpPr txBox="1"/>
            <p:nvPr/>
          </p:nvSpPr>
          <p:spPr>
            <a:xfrm>
              <a:off x="335644" y="5322537"/>
              <a:ext cx="3631419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3">
                      <a:lumMod val="75000"/>
                    </a:schemeClr>
                  </a:solidFill>
                </a:rPr>
                <a:t>Assumptions:</a:t>
              </a:r>
              <a:r>
                <a:rPr lang="en-IN" sz="1200" dirty="0"/>
                <a:t> </a:t>
              </a:r>
            </a:p>
            <a:p>
              <a:pPr marL="342900" indent="-342900">
                <a:buAutoNum type="arabicPeriod"/>
              </a:pPr>
              <a:r>
                <a:rPr lang="en-IN" sz="1200" dirty="0"/>
                <a:t>Given is the exhaustive list of suppliers relevant to </a:t>
              </a:r>
              <a:r>
                <a:rPr lang="en-IN" sz="1200" dirty="0" err="1"/>
                <a:t>MediCrystals</a:t>
              </a:r>
              <a:r>
                <a:rPr lang="en-IN" sz="1200" dirty="0"/>
                <a:t> Co.</a:t>
              </a:r>
            </a:p>
            <a:p>
              <a:pPr marL="342900" indent="-342900">
                <a:buAutoNum type="arabicPeriod"/>
              </a:pPr>
              <a:r>
                <a:rPr lang="en-IN" sz="1200" dirty="0"/>
                <a:t>External country-specific risk factors and data can be taken into account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055AD3-8120-49ED-81E0-5D6C4D1541A2}"/>
                </a:ext>
              </a:extLst>
            </p:cNvPr>
            <p:cNvGrpSpPr/>
            <p:nvPr/>
          </p:nvGrpSpPr>
          <p:grpSpPr>
            <a:xfrm>
              <a:off x="506784" y="3010419"/>
              <a:ext cx="3356434" cy="2226488"/>
              <a:chOff x="506784" y="2846848"/>
              <a:chExt cx="3356434" cy="2226488"/>
            </a:xfrm>
          </p:grpSpPr>
          <p:sp>
            <p:nvSpPr>
              <p:cNvPr id="46" name="Google Shape;77;p16">
                <a:extLst>
                  <a:ext uri="{FF2B5EF4-FFF2-40B4-BE49-F238E27FC236}">
                    <a16:creationId xmlns:a16="http://schemas.microsoft.com/office/drawing/2014/main" id="{98FA63FD-E756-4819-BC0B-5B6371B87A3E}"/>
                  </a:ext>
                </a:extLst>
              </p:cNvPr>
              <p:cNvSpPr/>
              <p:nvPr/>
            </p:nvSpPr>
            <p:spPr>
              <a:xfrm>
                <a:off x="506784" y="2846848"/>
                <a:ext cx="1526100" cy="535800"/>
              </a:xfrm>
              <a:prstGeom prst="roundRect">
                <a:avLst>
                  <a:gd name="adj" fmla="val 50000"/>
                </a:avLst>
              </a:prstGeom>
              <a:solidFill>
                <a:srgbClr val="0D572D"/>
              </a:solidFill>
              <a:ln w="19050" cap="flat" cmpd="sng">
                <a:solidFill>
                  <a:srgbClr val="A8D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Rating Methodology (AHP)</a:t>
                </a:r>
                <a:endParaRPr sz="1100" b="1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8" name="Google Shape;77;p16">
                <a:extLst>
                  <a:ext uri="{FF2B5EF4-FFF2-40B4-BE49-F238E27FC236}">
                    <a16:creationId xmlns:a16="http://schemas.microsoft.com/office/drawing/2014/main" id="{A8E4F7F1-31AD-4A4D-AB8F-0F2FE17B002A}"/>
                  </a:ext>
                </a:extLst>
              </p:cNvPr>
              <p:cNvSpPr/>
              <p:nvPr/>
            </p:nvSpPr>
            <p:spPr>
              <a:xfrm>
                <a:off x="506784" y="3692192"/>
                <a:ext cx="1526100" cy="535800"/>
              </a:xfrm>
              <a:prstGeom prst="roundRect">
                <a:avLst>
                  <a:gd name="adj" fmla="val 50000"/>
                </a:avLst>
              </a:prstGeom>
              <a:solidFill>
                <a:srgbClr val="0D572D"/>
              </a:solidFill>
              <a:ln w="19050" cap="flat" cmpd="sng">
                <a:solidFill>
                  <a:srgbClr val="A8D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Sourcing Portfolio</a:t>
                </a:r>
                <a:endParaRPr sz="1100" b="1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9" name="Google Shape;77;p16">
                <a:extLst>
                  <a:ext uri="{FF2B5EF4-FFF2-40B4-BE49-F238E27FC236}">
                    <a16:creationId xmlns:a16="http://schemas.microsoft.com/office/drawing/2014/main" id="{146D5023-862D-46DF-AD76-AA7D211BF756}"/>
                  </a:ext>
                </a:extLst>
              </p:cNvPr>
              <p:cNvSpPr/>
              <p:nvPr/>
            </p:nvSpPr>
            <p:spPr>
              <a:xfrm>
                <a:off x="506784" y="4537536"/>
                <a:ext cx="1526100" cy="535800"/>
              </a:xfrm>
              <a:prstGeom prst="roundRect">
                <a:avLst>
                  <a:gd name="adj" fmla="val 50000"/>
                </a:avLst>
              </a:prstGeom>
              <a:solidFill>
                <a:srgbClr val="0D572D"/>
              </a:solidFill>
              <a:ln w="19050" cap="flat" cmpd="sng">
                <a:solidFill>
                  <a:srgbClr val="A8D0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solidFill>
                      <a:srgbClr val="FFFFF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Mitigation Strategies</a:t>
                </a:r>
                <a:endParaRPr sz="1100" b="1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44CC45E-B6BB-4DD5-8B77-B2EF71FEBA73}"/>
                  </a:ext>
                </a:extLst>
              </p:cNvPr>
              <p:cNvCxnSpPr>
                <a:cxnSpLocks/>
                <a:stCxn id="46" idx="2"/>
                <a:endCxn id="48" idx="0"/>
              </p:cNvCxnSpPr>
              <p:nvPr/>
            </p:nvCxnSpPr>
            <p:spPr>
              <a:xfrm>
                <a:off x="1269834" y="3382648"/>
                <a:ext cx="0" cy="30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DDAFD85-76C8-42FB-971C-507F6D41A217}"/>
                  </a:ext>
                </a:extLst>
              </p:cNvPr>
              <p:cNvCxnSpPr>
                <a:cxnSpLocks/>
                <a:stCxn id="48" idx="2"/>
                <a:endCxn id="49" idx="0"/>
              </p:cNvCxnSpPr>
              <p:nvPr/>
            </p:nvCxnSpPr>
            <p:spPr>
              <a:xfrm>
                <a:off x="1269834" y="4227992"/>
                <a:ext cx="0" cy="30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E16566A-921A-43CD-884F-68B189DE9015}"/>
                  </a:ext>
                </a:extLst>
              </p:cNvPr>
              <p:cNvGrpSpPr/>
              <p:nvPr/>
            </p:nvGrpSpPr>
            <p:grpSpPr>
              <a:xfrm>
                <a:off x="2384896" y="3225807"/>
                <a:ext cx="1354774" cy="1846647"/>
                <a:chOff x="2377857" y="2762001"/>
                <a:chExt cx="1354774" cy="2366617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65D7B2C-DF62-4D19-845C-9AAD329624CE}"/>
                    </a:ext>
                  </a:extLst>
                </p:cNvPr>
                <p:cNvSpPr/>
                <p:nvPr/>
              </p:nvSpPr>
              <p:spPr>
                <a:xfrm>
                  <a:off x="2389061" y="2762001"/>
                  <a:ext cx="1343570" cy="535800"/>
                </a:xfrm>
                <a:prstGeom prst="rect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Financial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1C5A95F-1800-497C-B893-16B8BE58C942}"/>
                    </a:ext>
                  </a:extLst>
                </p:cNvPr>
                <p:cNvSpPr/>
                <p:nvPr/>
              </p:nvSpPr>
              <p:spPr>
                <a:xfrm>
                  <a:off x="2389061" y="3372332"/>
                  <a:ext cx="1343570" cy="535800"/>
                </a:xfrm>
                <a:prstGeom prst="rect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Regulatory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5C5E82B-F409-4014-B191-BDFAC7700E85}"/>
                    </a:ext>
                  </a:extLst>
                </p:cNvPr>
                <p:cNvSpPr/>
                <p:nvPr/>
              </p:nvSpPr>
              <p:spPr>
                <a:xfrm>
                  <a:off x="2377857" y="3982663"/>
                  <a:ext cx="1343570" cy="535800"/>
                </a:xfrm>
                <a:prstGeom prst="rect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Operational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D54E46-2682-4072-B0F4-177E4E60D2DE}"/>
                    </a:ext>
                  </a:extLst>
                </p:cNvPr>
                <p:cNvSpPr/>
                <p:nvPr/>
              </p:nvSpPr>
              <p:spPr>
                <a:xfrm>
                  <a:off x="2377857" y="4592818"/>
                  <a:ext cx="1343570" cy="535800"/>
                </a:xfrm>
                <a:prstGeom prst="rect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Geographical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68EA6CB-44D1-429D-9E93-0C8DE1D86674}"/>
                  </a:ext>
                </a:extLst>
              </p:cNvPr>
              <p:cNvSpPr/>
              <p:nvPr/>
            </p:nvSpPr>
            <p:spPr>
              <a:xfrm>
                <a:off x="2261348" y="2852642"/>
                <a:ext cx="1601870" cy="303151"/>
              </a:xfrm>
              <a:prstGeom prst="rect">
                <a:avLst/>
              </a:prstGeom>
              <a:solidFill>
                <a:srgbClr val="0B6A38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ctr" defTabSz="457200" rtl="0" eaLnBrk="1" fontAlgn="auto" latinLnBrk="0" hangingPunct="1">
                  <a:lnSpc>
                    <a:spcPts val="21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Risks accounted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630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99E79D-80E6-4E08-93AB-1D52EC58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" y="1226866"/>
            <a:ext cx="7047440" cy="506879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6106AE7-991F-469A-92CE-423A1574C038}"/>
              </a:ext>
            </a:extLst>
          </p:cNvPr>
          <p:cNvSpPr txBox="1">
            <a:spLocks/>
          </p:cNvSpPr>
          <p:nvPr/>
        </p:nvSpPr>
        <p:spPr>
          <a:xfrm>
            <a:off x="9125962" y="-265929"/>
            <a:ext cx="1592175" cy="5742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086"/>
            <a:r>
              <a:rPr lang="en-US" sz="2000">
                <a:latin typeface="Franklin Gothic Medium"/>
                <a:sym typeface="Arial"/>
              </a:rPr>
              <a:t>AHP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115579-50BE-4A30-A11D-A73BEAFE4D0E}"/>
              </a:ext>
            </a:extLst>
          </p:cNvPr>
          <p:cNvGrpSpPr/>
          <p:nvPr/>
        </p:nvGrpSpPr>
        <p:grpSpPr>
          <a:xfrm>
            <a:off x="7937666" y="350041"/>
            <a:ext cx="3949534" cy="6439013"/>
            <a:chOff x="7937666" y="528320"/>
            <a:chExt cx="3846414" cy="62708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98EBC-8629-4752-9E4B-FD4A3BDB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666" y="528320"/>
              <a:ext cx="3801129" cy="1508037"/>
            </a:xfrm>
            <a:prstGeom prst="rect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8810CD-B37E-429C-BF21-0CAD7054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666" y="2114003"/>
              <a:ext cx="3837973" cy="1508037"/>
            </a:xfrm>
            <a:prstGeom prst="rect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98F45F-31F1-412C-B338-F47FF0D0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6107" y="3699686"/>
              <a:ext cx="3821089" cy="1508037"/>
            </a:xfrm>
            <a:prstGeom prst="rect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781E4-972A-42F5-B905-F8C11C5E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6107" y="5285369"/>
              <a:ext cx="3837973" cy="1513845"/>
            </a:xfrm>
            <a:prstGeom prst="rect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E1576C-AAA1-4528-889A-2D31671D11B5}"/>
              </a:ext>
            </a:extLst>
          </p:cNvPr>
          <p:cNvSpPr txBox="1"/>
          <p:nvPr/>
        </p:nvSpPr>
        <p:spPr>
          <a:xfrm rot="16200000">
            <a:off x="7145544" y="1037134"/>
            <a:ext cx="111601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Financial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A5EB2-22AB-41D3-B204-2557F085C2A3}"/>
              </a:ext>
            </a:extLst>
          </p:cNvPr>
          <p:cNvSpPr txBox="1"/>
          <p:nvPr/>
        </p:nvSpPr>
        <p:spPr>
          <a:xfrm rot="16200000">
            <a:off x="7056577" y="2562736"/>
            <a:ext cx="1293944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Regulatory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B6F3C-10B1-426A-B34B-C2C984BBA592}"/>
              </a:ext>
            </a:extLst>
          </p:cNvPr>
          <p:cNvSpPr txBox="1"/>
          <p:nvPr/>
        </p:nvSpPr>
        <p:spPr>
          <a:xfrm rot="16200000">
            <a:off x="7012494" y="4221388"/>
            <a:ext cx="1382110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Operational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15AB7-242C-49B8-B04D-93D91014458D}"/>
              </a:ext>
            </a:extLst>
          </p:cNvPr>
          <p:cNvSpPr txBox="1"/>
          <p:nvPr/>
        </p:nvSpPr>
        <p:spPr>
          <a:xfrm rot="16200000">
            <a:off x="6933147" y="5835746"/>
            <a:ext cx="154080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Geographical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C5C837-A642-4284-9E57-38C6EE88CBC9}"/>
              </a:ext>
            </a:extLst>
          </p:cNvPr>
          <p:cNvSpPr/>
          <p:nvPr/>
        </p:nvSpPr>
        <p:spPr>
          <a:xfrm>
            <a:off x="165190" y="1158606"/>
            <a:ext cx="7153542" cy="5232034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47AC149-4784-4759-AEA6-FC6A8A56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for Risk </a:t>
            </a:r>
            <a:r>
              <a:rPr lang="en-US" dirty="0" err="1"/>
              <a:t>Assesment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4C480C-A58C-4035-8C7D-9505CD55E594}"/>
              </a:ext>
            </a:extLst>
          </p:cNvPr>
          <p:cNvGrpSpPr/>
          <p:nvPr/>
        </p:nvGrpSpPr>
        <p:grpSpPr>
          <a:xfrm>
            <a:off x="254003" y="1253598"/>
            <a:ext cx="9397997" cy="5482482"/>
            <a:chOff x="162563" y="1030078"/>
            <a:chExt cx="9397997" cy="5482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EFEAA0-C87A-41A5-ACCF-004DE858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69" y="1107813"/>
              <a:ext cx="9224011" cy="53212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FE47E7-0810-4020-8898-F18F45996284}"/>
                </a:ext>
              </a:extLst>
            </p:cNvPr>
            <p:cNvSpPr/>
            <p:nvPr/>
          </p:nvSpPr>
          <p:spPr>
            <a:xfrm>
              <a:off x="162563" y="1030078"/>
              <a:ext cx="9397997" cy="548248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86"/>
              <a:endParaRPr lang="en-US">
                <a:solidFill>
                  <a:prstClr val="white"/>
                </a:solidFill>
                <a:latin typeface="Franklin Gothic Book"/>
                <a:sym typeface="Arial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CD3F7ED-8792-4C4F-9413-7CBD5B7CFDF3}"/>
              </a:ext>
            </a:extLst>
          </p:cNvPr>
          <p:cNvSpPr/>
          <p:nvPr/>
        </p:nvSpPr>
        <p:spPr>
          <a:xfrm>
            <a:off x="9899414" y="1107813"/>
            <a:ext cx="2035408" cy="1168028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Individual weights of each KPI has been calculated using the </a:t>
            </a:r>
            <a:r>
              <a:rPr lang="en-IN" sz="1400" b="1" kern="0">
                <a:solidFill>
                  <a:schemeClr val="accent3">
                    <a:lumMod val="75000"/>
                  </a:schemeClr>
                </a:solidFill>
                <a:latin typeface="Franklin Gothic Book"/>
                <a:sym typeface="Arial"/>
              </a:rPr>
              <a:t>Analytic Hierarchy Process (AHP)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CA24B5-59B5-42CC-AFAE-FBDFFB110FAF}"/>
              </a:ext>
            </a:extLst>
          </p:cNvPr>
          <p:cNvSpPr/>
          <p:nvPr/>
        </p:nvSpPr>
        <p:spPr>
          <a:xfrm>
            <a:off x="9899414" y="2407555"/>
            <a:ext cx="2035408" cy="980805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Each supplier has been scored on a scale of 10:</a:t>
            </a:r>
          </a:p>
          <a:p>
            <a:pPr algn="ctr" defTabSz="1218895">
              <a:buClr>
                <a:srgbClr val="000000"/>
              </a:buClr>
            </a:pPr>
            <a:r>
              <a:rPr lang="en-IN" sz="1400" b="1" kern="0">
                <a:solidFill>
                  <a:schemeClr val="accent3">
                    <a:lumMod val="75000"/>
                  </a:schemeClr>
                </a:solidFill>
                <a:latin typeface="Franklin Gothic Book"/>
                <a:sym typeface="Arial"/>
              </a:rPr>
              <a:t>10 – Most Favourable</a:t>
            </a:r>
          </a:p>
          <a:p>
            <a:pPr algn="ctr" defTabSz="1218895">
              <a:buClr>
                <a:srgbClr val="000000"/>
              </a:buClr>
            </a:pPr>
            <a:r>
              <a:rPr lang="en-IN" sz="1400" b="1" kern="0">
                <a:solidFill>
                  <a:schemeClr val="accent3">
                    <a:lumMod val="75000"/>
                  </a:schemeClr>
                </a:solidFill>
                <a:latin typeface="Franklin Gothic Book"/>
                <a:sym typeface="Arial"/>
              </a:rPr>
              <a:t>1 – Least Favourable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ED0B90-9931-45BF-BA81-17DE04D5E1DD}"/>
              </a:ext>
            </a:extLst>
          </p:cNvPr>
          <p:cNvSpPr/>
          <p:nvPr/>
        </p:nvSpPr>
        <p:spPr>
          <a:xfrm>
            <a:off x="9899414" y="3550554"/>
            <a:ext cx="2035408" cy="99439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Composite Score is calculated using </a:t>
            </a:r>
            <a:r>
              <a:rPr lang="en-IN" sz="1600" b="1" kern="0">
                <a:solidFill>
                  <a:schemeClr val="accent3">
                    <a:lumMod val="75000"/>
                  </a:schemeClr>
                </a:solidFill>
                <a:latin typeface="Franklin Gothic Book"/>
                <a:sym typeface="Arial"/>
              </a:rPr>
              <a:t>25% weightage </a:t>
            </a: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of each of the risk domains shown</a:t>
            </a:r>
            <a:endParaRPr lang="en-IN" sz="1400" b="1" kern="0">
              <a:solidFill>
                <a:schemeClr val="accent3">
                  <a:lumMod val="50000"/>
                </a:schemeClr>
              </a:solidFill>
              <a:latin typeface="Franklin Gothic Book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A2963-70F3-42BA-B046-F40419DF5A2E}"/>
              </a:ext>
            </a:extLst>
          </p:cNvPr>
          <p:cNvSpPr/>
          <p:nvPr/>
        </p:nvSpPr>
        <p:spPr>
          <a:xfrm>
            <a:off x="9899414" y="4704995"/>
            <a:ext cx="2035408" cy="99439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An </a:t>
            </a:r>
            <a:r>
              <a:rPr lang="en-IN" sz="1600" b="1" kern="0">
                <a:solidFill>
                  <a:schemeClr val="accent3">
                    <a:lumMod val="75000"/>
                  </a:schemeClr>
                </a:solidFill>
                <a:latin typeface="Franklin Gothic Book"/>
                <a:sym typeface="Arial"/>
              </a:rPr>
              <a:t>Exclusivity Score of +1</a:t>
            </a: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 has been granted to every geographically essential supplier </a:t>
            </a:r>
            <a:endParaRPr lang="en-IN" sz="1400" b="1" kern="0">
              <a:solidFill>
                <a:schemeClr val="accent3">
                  <a:lumMod val="50000"/>
                </a:schemeClr>
              </a:solidFill>
              <a:latin typeface="Franklin Gothic Book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75D13C-FCF8-4E8A-9785-E6EF3AECA1F3}"/>
              </a:ext>
            </a:extLst>
          </p:cNvPr>
          <p:cNvSpPr/>
          <p:nvPr/>
        </p:nvSpPr>
        <p:spPr>
          <a:xfrm>
            <a:off x="9899414" y="5859063"/>
            <a:ext cx="2035408" cy="897337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A rating has been assigned to every supplier using the traditional notation</a:t>
            </a:r>
            <a:endParaRPr lang="en-IN" sz="1400" b="1" kern="0">
              <a:solidFill>
                <a:schemeClr val="accent3">
                  <a:lumMod val="50000"/>
                </a:schemeClr>
              </a:solidFill>
              <a:latin typeface="Franklin Gothic Book"/>
              <a:sym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39A8AF-24EB-42C1-AF26-2486F0F4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KPI Score</a:t>
            </a:r>
          </a:p>
        </p:txBody>
      </p:sp>
    </p:spTree>
    <p:extLst>
      <p:ext uri="{BB962C8B-B14F-4D97-AF65-F5344CB8AC3E}">
        <p14:creationId xmlns:p14="http://schemas.microsoft.com/office/powerpoint/2010/main" val="19236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9;p17">
            <a:extLst>
              <a:ext uri="{FF2B5EF4-FFF2-40B4-BE49-F238E27FC236}">
                <a16:creationId xmlns:a16="http://schemas.microsoft.com/office/drawing/2014/main" id="{C2C33930-7C28-4D87-B179-1378B50A5168}"/>
              </a:ext>
            </a:extLst>
          </p:cNvPr>
          <p:cNvSpPr txBox="1"/>
          <p:nvPr/>
        </p:nvSpPr>
        <p:spPr>
          <a:xfrm>
            <a:off x="5567811" y="1828099"/>
            <a:ext cx="2005456" cy="101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609448" algn="ctr" defTabSz="1218895">
              <a:lnSpc>
                <a:spcPct val="15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EURUSD/EURCNY/EURINR</a:t>
            </a:r>
          </a:p>
          <a:p>
            <a:pPr marL="609448" algn="ctr" defTabSz="1218895">
              <a:lnSpc>
                <a:spcPct val="150000"/>
              </a:lnSpc>
              <a:buClr>
                <a:srgbClr val="000000"/>
              </a:buClr>
            </a:pPr>
            <a:r>
              <a:rPr lang="en" sz="1200" b="1" kern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Exchange Rate Forwards</a:t>
            </a:r>
            <a:endParaRPr sz="1200" b="1" kern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" name="Google Shape;129;p17">
            <a:extLst>
              <a:ext uri="{FF2B5EF4-FFF2-40B4-BE49-F238E27FC236}">
                <a16:creationId xmlns:a16="http://schemas.microsoft.com/office/drawing/2014/main" id="{A0CAF863-890C-4E8B-8144-189E91A9924B}"/>
              </a:ext>
            </a:extLst>
          </p:cNvPr>
          <p:cNvSpPr txBox="1"/>
          <p:nvPr/>
        </p:nvSpPr>
        <p:spPr>
          <a:xfrm>
            <a:off x="5577975" y="3956682"/>
            <a:ext cx="2179180" cy="111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609448" algn="ctr" defTabSz="1218895">
              <a:lnSpc>
                <a:spcPct val="150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Netting</a:t>
            </a:r>
            <a:endParaRPr lang="en" sz="1066" b="1" kern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448" algn="ctr" defTabSz="1218895">
              <a:lnSpc>
                <a:spcPct val="150000"/>
              </a:lnSpc>
              <a:buClr>
                <a:srgbClr val="000000"/>
              </a:buClr>
            </a:pPr>
            <a:r>
              <a:rPr lang="en" sz="1066" b="1" kern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Revenue Stream = Expenditure Stream</a:t>
            </a:r>
          </a:p>
          <a:p>
            <a:pPr marL="609448" algn="ctr" defTabSz="1218895">
              <a:lnSpc>
                <a:spcPct val="150000"/>
              </a:lnSpc>
              <a:buClr>
                <a:srgbClr val="000000"/>
              </a:buClr>
            </a:pPr>
            <a:endParaRPr sz="1066" b="1" kern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431F74-2C92-4D19-A0C3-1AC834B91E1F}"/>
              </a:ext>
            </a:extLst>
          </p:cNvPr>
          <p:cNvCxnSpPr>
            <a:cxnSpLocks/>
          </p:cNvCxnSpPr>
          <p:nvPr/>
        </p:nvCxnSpPr>
        <p:spPr>
          <a:xfrm>
            <a:off x="8827375" y="1240975"/>
            <a:ext cx="0" cy="5161702"/>
          </a:xfrm>
          <a:prstGeom prst="line">
            <a:avLst/>
          </a:prstGeom>
          <a:ln w="53975" cmpd="tri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6BAA4D-9F5C-4304-8A1A-3D6075E44E20}"/>
              </a:ext>
            </a:extLst>
          </p:cNvPr>
          <p:cNvCxnSpPr>
            <a:cxnSpLocks/>
          </p:cNvCxnSpPr>
          <p:nvPr/>
        </p:nvCxnSpPr>
        <p:spPr>
          <a:xfrm flipH="1">
            <a:off x="5935428" y="3815106"/>
            <a:ext cx="5776443" cy="0"/>
          </a:xfrm>
          <a:prstGeom prst="line">
            <a:avLst/>
          </a:prstGeom>
          <a:ln w="53975" cmpd="tri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A75AD93-FD25-4F11-855C-7D580CF428F8}"/>
              </a:ext>
            </a:extLst>
          </p:cNvPr>
          <p:cNvSpPr/>
          <p:nvPr/>
        </p:nvSpPr>
        <p:spPr>
          <a:xfrm>
            <a:off x="8998778" y="1500800"/>
            <a:ext cx="1216952" cy="75690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Supplier Diversi-fication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B25A90-9E5F-4F1E-849B-7833B6E050EA}"/>
              </a:ext>
            </a:extLst>
          </p:cNvPr>
          <p:cNvSpPr/>
          <p:nvPr/>
        </p:nvSpPr>
        <p:spPr>
          <a:xfrm>
            <a:off x="10344133" y="1500800"/>
            <a:ext cx="1216948" cy="756906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Supply Chain Regionali-zation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09D3E-7EC7-477F-8F48-F578011659AE}"/>
              </a:ext>
            </a:extLst>
          </p:cNvPr>
          <p:cNvSpPr/>
          <p:nvPr/>
        </p:nvSpPr>
        <p:spPr>
          <a:xfrm>
            <a:off x="9019725" y="2682434"/>
            <a:ext cx="1216938" cy="756906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Strike Contingency Planning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866B85-F9F3-421D-A11F-FC73FC5F52C2}"/>
              </a:ext>
            </a:extLst>
          </p:cNvPr>
          <p:cNvSpPr/>
          <p:nvPr/>
        </p:nvSpPr>
        <p:spPr>
          <a:xfrm>
            <a:off x="10344086" y="2680559"/>
            <a:ext cx="1216935" cy="756906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Contractual Enforcing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8FC146-1B82-4F29-9341-6F2360608BA9}"/>
              </a:ext>
            </a:extLst>
          </p:cNvPr>
          <p:cNvSpPr/>
          <p:nvPr/>
        </p:nvSpPr>
        <p:spPr>
          <a:xfrm>
            <a:off x="6079253" y="1505367"/>
            <a:ext cx="1217031" cy="753637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Exchange Rate Forwards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50E16F-B77D-4D05-ADA2-17E7F89BE676}"/>
              </a:ext>
            </a:extLst>
          </p:cNvPr>
          <p:cNvSpPr/>
          <p:nvPr/>
        </p:nvSpPr>
        <p:spPr>
          <a:xfrm>
            <a:off x="7455069" y="1500799"/>
            <a:ext cx="1217030" cy="751370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Focus on Cash Flow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203800-AA4E-4674-8831-F24C86956264}"/>
              </a:ext>
            </a:extLst>
          </p:cNvPr>
          <p:cNvSpPr/>
          <p:nvPr/>
        </p:nvSpPr>
        <p:spPr>
          <a:xfrm>
            <a:off x="6079254" y="2673671"/>
            <a:ext cx="1217030" cy="751370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Financing in Foreign Currency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1F418-0416-40D1-BEE8-D828C903AB62}"/>
              </a:ext>
            </a:extLst>
          </p:cNvPr>
          <p:cNvSpPr/>
          <p:nvPr/>
        </p:nvSpPr>
        <p:spPr>
          <a:xfrm>
            <a:off x="7455071" y="2680512"/>
            <a:ext cx="1217030" cy="758826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b="1" kern="0">
                <a:solidFill>
                  <a:prstClr val="black"/>
                </a:solidFill>
                <a:latin typeface="Franklin Gothic Book"/>
                <a:sym typeface="Arial"/>
              </a:rPr>
              <a:t>Netting</a:t>
            </a:r>
            <a:b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</a:b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Revenue = </a:t>
            </a:r>
            <a:b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</a:b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Expenditure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59E769-9905-45A6-B473-EDC8A0F275A4}"/>
              </a:ext>
            </a:extLst>
          </p:cNvPr>
          <p:cNvSpPr/>
          <p:nvPr/>
        </p:nvSpPr>
        <p:spPr>
          <a:xfrm>
            <a:off x="6079259" y="4157312"/>
            <a:ext cx="1217024" cy="758825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Backup Supplier Contracts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E33333-6C97-498D-8D03-4F30D4A2DB5E}"/>
              </a:ext>
            </a:extLst>
          </p:cNvPr>
          <p:cNvSpPr/>
          <p:nvPr/>
        </p:nvSpPr>
        <p:spPr>
          <a:xfrm>
            <a:off x="7474695" y="4159106"/>
            <a:ext cx="1217019" cy="758825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 dirty="0">
                <a:solidFill>
                  <a:prstClr val="black"/>
                </a:solidFill>
                <a:latin typeface="Franklin Gothic Book"/>
                <a:sym typeface="Arial"/>
              </a:rPr>
              <a:t>3PL </a:t>
            </a:r>
            <a:r>
              <a:rPr lang="en-IN" sz="1400" kern="0" dirty="0" err="1">
                <a:solidFill>
                  <a:prstClr val="black"/>
                </a:solidFill>
                <a:latin typeface="Franklin Gothic Book"/>
                <a:sym typeface="Arial"/>
              </a:rPr>
              <a:t>Diversi-fication</a:t>
            </a:r>
            <a:endParaRPr lang="en-IN" sz="1400" kern="0" dirty="0">
              <a:solidFill>
                <a:prstClr val="black"/>
              </a:solidFill>
              <a:latin typeface="Franklin Gothic Book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703DC-1C70-41AE-A2A2-A2793FC6FAB1}"/>
              </a:ext>
            </a:extLst>
          </p:cNvPr>
          <p:cNvSpPr/>
          <p:nvPr/>
        </p:nvSpPr>
        <p:spPr>
          <a:xfrm>
            <a:off x="6069730" y="5344254"/>
            <a:ext cx="1217018" cy="779928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333" kern="0">
                <a:solidFill>
                  <a:prstClr val="black"/>
                </a:solidFill>
                <a:latin typeface="Franklin Gothic Book"/>
                <a:sym typeface="Arial"/>
              </a:rPr>
              <a:t>Part Ownership of Sensitive Information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D136C6-0C18-4F3C-BE9A-F48DBB1554D1}"/>
              </a:ext>
            </a:extLst>
          </p:cNvPr>
          <p:cNvSpPr/>
          <p:nvPr/>
        </p:nvSpPr>
        <p:spPr>
          <a:xfrm>
            <a:off x="7445548" y="5328062"/>
            <a:ext cx="1217020" cy="758825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400" kern="0">
                <a:solidFill>
                  <a:prstClr val="black"/>
                </a:solidFill>
                <a:latin typeface="Franklin Gothic Book"/>
                <a:sym typeface="Arial"/>
              </a:rPr>
              <a:t>Cyber-security Frameworks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D5878F-03A9-41B5-AF41-85DDC76488D0}"/>
              </a:ext>
            </a:extLst>
          </p:cNvPr>
          <p:cNvSpPr/>
          <p:nvPr/>
        </p:nvSpPr>
        <p:spPr>
          <a:xfrm>
            <a:off x="9014024" y="4157312"/>
            <a:ext cx="1151531" cy="758821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333" kern="0">
                <a:solidFill>
                  <a:prstClr val="black"/>
                </a:solidFill>
                <a:latin typeface="Franklin Gothic Book"/>
                <a:sym typeface="Arial"/>
              </a:rPr>
              <a:t>Lower Pandemic Reproduc-tion Rate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D2FBDD-1A1D-44FD-868A-11D77B30E678}"/>
              </a:ext>
            </a:extLst>
          </p:cNvPr>
          <p:cNvSpPr/>
          <p:nvPr/>
        </p:nvSpPr>
        <p:spPr>
          <a:xfrm>
            <a:off x="10344071" y="4159972"/>
            <a:ext cx="1216948" cy="756904"/>
          </a:xfrm>
          <a:prstGeom prst="rect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333" kern="0">
                <a:solidFill>
                  <a:prstClr val="black"/>
                </a:solidFill>
                <a:latin typeface="Franklin Gothic Book"/>
                <a:sym typeface="Arial"/>
              </a:rPr>
              <a:t>Suppliers in Regions with Maximum Sales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67EBD2-F504-408C-8309-AD5C06E278FF}"/>
              </a:ext>
            </a:extLst>
          </p:cNvPr>
          <p:cNvSpPr/>
          <p:nvPr/>
        </p:nvSpPr>
        <p:spPr>
          <a:xfrm>
            <a:off x="9025447" y="5337363"/>
            <a:ext cx="1151521" cy="758821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333" kern="0">
                <a:solidFill>
                  <a:prstClr val="black"/>
                </a:solidFill>
                <a:latin typeface="Franklin Gothic Book"/>
                <a:sym typeface="Arial"/>
              </a:rPr>
              <a:t>Free Trade and Low Labour Cost Regions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A7A9EBC-66AD-4577-B152-0B709E38346C}"/>
              </a:ext>
            </a:extLst>
          </p:cNvPr>
          <p:cNvSpPr/>
          <p:nvPr/>
        </p:nvSpPr>
        <p:spPr>
          <a:xfrm>
            <a:off x="10334548" y="5337363"/>
            <a:ext cx="1151521" cy="756904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>
              <a:buClr>
                <a:srgbClr val="000000"/>
              </a:buClr>
            </a:pPr>
            <a:r>
              <a:rPr lang="en-IN" sz="1333" kern="0">
                <a:solidFill>
                  <a:prstClr val="black"/>
                </a:solidFill>
                <a:latin typeface="Franklin Gothic Book"/>
                <a:sym typeface="Arial"/>
              </a:rPr>
              <a:t>High Purchasing Power Countries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F9C15C-A209-426E-B924-33918DCD9926}"/>
              </a:ext>
            </a:extLst>
          </p:cNvPr>
          <p:cNvSpPr txBox="1"/>
          <p:nvPr/>
        </p:nvSpPr>
        <p:spPr>
          <a:xfrm rot="16200000">
            <a:off x="5284447" y="2144924"/>
            <a:ext cx="111601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Financial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64D411-198D-46A6-960A-5B9DCD908D9C}"/>
              </a:ext>
            </a:extLst>
          </p:cNvPr>
          <p:cNvSpPr txBox="1"/>
          <p:nvPr/>
        </p:nvSpPr>
        <p:spPr>
          <a:xfrm rot="5400000">
            <a:off x="11185934" y="2217668"/>
            <a:ext cx="1293944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Regulatory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354A12-06C8-437D-B8DF-4FB88D0E9B68}"/>
              </a:ext>
            </a:extLst>
          </p:cNvPr>
          <p:cNvSpPr txBox="1"/>
          <p:nvPr/>
        </p:nvSpPr>
        <p:spPr>
          <a:xfrm rot="16200000">
            <a:off x="5161426" y="4860432"/>
            <a:ext cx="1382110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Operational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68BED1-8891-40F5-8645-4EAE5A1D95A9}"/>
              </a:ext>
            </a:extLst>
          </p:cNvPr>
          <p:cNvSpPr txBox="1"/>
          <p:nvPr/>
        </p:nvSpPr>
        <p:spPr>
          <a:xfrm rot="5400000">
            <a:off x="11089469" y="4747340"/>
            <a:ext cx="154080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866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Geographical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5ED259-8030-45FC-892B-39DC1DA60DDB}"/>
              </a:ext>
            </a:extLst>
          </p:cNvPr>
          <p:cNvGrpSpPr/>
          <p:nvPr/>
        </p:nvGrpSpPr>
        <p:grpSpPr>
          <a:xfrm>
            <a:off x="150315" y="1558398"/>
            <a:ext cx="5502406" cy="4233463"/>
            <a:chOff x="150315" y="1761598"/>
            <a:chExt cx="5502406" cy="42334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06B717-298C-4683-BC16-1BB000F22B19}"/>
                </a:ext>
              </a:extLst>
            </p:cNvPr>
            <p:cNvSpPr/>
            <p:nvPr/>
          </p:nvSpPr>
          <p:spPr>
            <a:xfrm>
              <a:off x="150315" y="1761598"/>
              <a:ext cx="5502406" cy="4233463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86"/>
              <a:endParaRPr lang="en-US">
                <a:solidFill>
                  <a:prstClr val="white"/>
                </a:solidFill>
                <a:latin typeface="Franklin Gothic Book"/>
                <a:sym typeface="Arial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F16D0D-C7ED-4B8B-A074-19F46DE7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529" y="1876483"/>
              <a:ext cx="5329498" cy="402313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C23968-26FC-4555-8D00-8FF3A040284B}"/>
              </a:ext>
            </a:extLst>
          </p:cNvPr>
          <p:cNvSpPr txBox="1"/>
          <p:nvPr/>
        </p:nvSpPr>
        <p:spPr>
          <a:xfrm>
            <a:off x="10777181" y="3441718"/>
            <a:ext cx="96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accent3">
                    <a:lumMod val="75000"/>
                  </a:schemeClr>
                </a:solidFill>
              </a:rPr>
              <a:t>Long Term</a:t>
            </a:r>
            <a:endParaRPr lang="en-IN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DFD1-4B37-4C6A-88B8-9B6726BD0C46}"/>
              </a:ext>
            </a:extLst>
          </p:cNvPr>
          <p:cNvSpPr txBox="1"/>
          <p:nvPr/>
        </p:nvSpPr>
        <p:spPr>
          <a:xfrm>
            <a:off x="10777181" y="1198549"/>
            <a:ext cx="1017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92D050"/>
                </a:solidFill>
              </a:rPr>
              <a:t>Short Term</a:t>
            </a:r>
            <a:endParaRPr lang="en-IN" sz="3200" b="1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51DC4-D033-4916-B2D3-A23CABF88587}"/>
              </a:ext>
            </a:extLst>
          </p:cNvPr>
          <p:cNvSpPr txBox="1"/>
          <p:nvPr/>
        </p:nvSpPr>
        <p:spPr>
          <a:xfrm>
            <a:off x="303196" y="5841755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600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Sourcing Portfolio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545941-D47D-4C64-8917-92E8D30DB4B6}"/>
              </a:ext>
            </a:extLst>
          </p:cNvPr>
          <p:cNvSpPr/>
          <p:nvPr/>
        </p:nvSpPr>
        <p:spPr>
          <a:xfrm>
            <a:off x="144219" y="5889136"/>
            <a:ext cx="193308" cy="193308"/>
          </a:xfrm>
          <a:prstGeom prst="roundRect">
            <a:avLst/>
          </a:prstGeom>
          <a:solidFill>
            <a:srgbClr val="AFFF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E26B95-2C42-4794-819F-DA008294576A}"/>
              </a:ext>
            </a:extLst>
          </p:cNvPr>
          <p:cNvSpPr/>
          <p:nvPr/>
        </p:nvSpPr>
        <p:spPr>
          <a:xfrm>
            <a:off x="2075573" y="5895988"/>
            <a:ext cx="193308" cy="193308"/>
          </a:xfrm>
          <a:prstGeom prst="roundRect">
            <a:avLst/>
          </a:prstGeom>
          <a:solidFill>
            <a:srgbClr val="F6FF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4646DF-451F-49D8-8EB7-8AEF4E00955D}"/>
              </a:ext>
            </a:extLst>
          </p:cNvPr>
          <p:cNvSpPr/>
          <p:nvPr/>
        </p:nvSpPr>
        <p:spPr>
          <a:xfrm>
            <a:off x="3907276" y="5902090"/>
            <a:ext cx="193308" cy="193308"/>
          </a:xfrm>
          <a:prstGeom prst="roundRect">
            <a:avLst/>
          </a:prstGeom>
          <a:solidFill>
            <a:srgbClr val="FF9F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62F0C-9340-459E-983C-3643230A0721}"/>
              </a:ext>
            </a:extLst>
          </p:cNvPr>
          <p:cNvSpPr txBox="1"/>
          <p:nvPr/>
        </p:nvSpPr>
        <p:spPr>
          <a:xfrm>
            <a:off x="2226485" y="584175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600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Backup Suppliers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D014B5-1C2B-4ECA-973D-F9AF55D733D4}"/>
              </a:ext>
            </a:extLst>
          </p:cNvPr>
          <p:cNvSpPr txBox="1"/>
          <p:nvPr/>
        </p:nvSpPr>
        <p:spPr>
          <a:xfrm>
            <a:off x="4058189" y="5839210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95">
              <a:buClr>
                <a:srgbClr val="000000"/>
              </a:buClr>
            </a:pPr>
            <a:r>
              <a:rPr lang="en-IN" sz="1600" kern="0">
                <a:solidFill>
                  <a:srgbClr val="000000"/>
                </a:solidFill>
                <a:latin typeface="Franklin Gothic Medium"/>
                <a:cs typeface="Arial"/>
                <a:sym typeface="Arial"/>
              </a:rPr>
              <a:t>Riskiest Supplier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1BA872F-1AA7-4ED1-8620-5B752F570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14169"/>
              </p:ext>
            </p:extLst>
          </p:nvPr>
        </p:nvGraphicFramePr>
        <p:xfrm>
          <a:off x="226457" y="1666677"/>
          <a:ext cx="5341353" cy="64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271">
                  <a:extLst>
                    <a:ext uri="{9D8B030D-6E8A-4147-A177-3AD203B41FA5}">
                      <a16:colId xmlns:a16="http://schemas.microsoft.com/office/drawing/2014/main" val="2607222028"/>
                    </a:ext>
                  </a:extLst>
                </a:gridCol>
                <a:gridCol w="1258845">
                  <a:extLst>
                    <a:ext uri="{9D8B030D-6E8A-4147-A177-3AD203B41FA5}">
                      <a16:colId xmlns:a16="http://schemas.microsoft.com/office/drawing/2014/main" val="3826573827"/>
                    </a:ext>
                  </a:extLst>
                </a:gridCol>
                <a:gridCol w="1223948">
                  <a:extLst>
                    <a:ext uri="{9D8B030D-6E8A-4147-A177-3AD203B41FA5}">
                      <a16:colId xmlns:a16="http://schemas.microsoft.com/office/drawing/2014/main" val="2572462657"/>
                    </a:ext>
                  </a:extLst>
                </a:gridCol>
                <a:gridCol w="794479">
                  <a:extLst>
                    <a:ext uri="{9D8B030D-6E8A-4147-A177-3AD203B41FA5}">
                      <a16:colId xmlns:a16="http://schemas.microsoft.com/office/drawing/2014/main" val="1537726307"/>
                    </a:ext>
                  </a:extLst>
                </a:gridCol>
                <a:gridCol w="995810">
                  <a:extLst>
                    <a:ext uri="{9D8B030D-6E8A-4147-A177-3AD203B41FA5}">
                      <a16:colId xmlns:a16="http://schemas.microsoft.com/office/drawing/2014/main" val="2280843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Supplier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Composite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Exclusivity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Rating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0320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4918772-6007-4935-961A-8890B8CF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and Mitigation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372666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2590A26-689E-4FCC-A5ED-A29B78DC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7"/>
          <a:stretch/>
        </p:blipFill>
        <p:spPr bwMode="auto">
          <a:xfrm>
            <a:off x="11427664" y="2103186"/>
            <a:ext cx="467093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5372C9-2CAF-4837-85B3-765B9F059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2"/>
          <a:stretch/>
        </p:blipFill>
        <p:spPr bwMode="auto">
          <a:xfrm>
            <a:off x="6100354" y="2092686"/>
            <a:ext cx="544335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 at </a:t>
            </a:r>
            <a:r>
              <a:rPr lang="en-US" dirty="0" err="1"/>
              <a:t>GlasWork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/>
              <a:t>Formulae used for derivation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		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𝑆𝑡𝑎𝑛𝑑𝑎𝑟𝑑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𝑌𝑒𝑎𝑟𝑙𝑦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</m:oMath>
                </a14:m>
                <a:endParaRPr lang="en-US" sz="1600" i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h𝑎𝑛𝑑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4"/>
                <a:stretch>
                  <a:fillRect l="-2149" t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Unaccounted parameters for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Order Aggregation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because of lacking data in terms of</a:t>
            </a:r>
          </a:p>
          <a:p>
            <a:pPr marL="457200" marR="0" lvl="1" indent="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marR="0" lvl="1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SKUs sourced from single supplier :</a:t>
            </a:r>
          </a:p>
          <a:p>
            <a:pPr marL="1200150" marR="0" lvl="2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─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marR="0" lvl="2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─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marR="0" lvl="1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marR="0" lvl="2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─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Economic Order Quantity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to absence of data on</a:t>
            </a:r>
          </a:p>
          <a:p>
            <a:pPr marL="742950" marR="0" lvl="1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Holding Cost</a:t>
            </a:r>
          </a:p>
          <a:p>
            <a:pPr marL="742950" marR="0" lvl="1" indent="-28575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On average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B6A38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94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Potential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32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obsolete SKUs result to a Total Obsolete Inventory of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$ 50,140.797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2993384" cy="802744"/>
            <a:chOff x="382862" y="3909043"/>
            <a:chExt cx="2993384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5B677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Defined KPI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𝑂𝑏𝑠𝑜𝑙𝑒𝑡𝑒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𝑆𝑎𝑓𝑒𝑡𝑦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5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117.36 %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502917" cy="400110"/>
            <a:chOff x="540769" y="4822562"/>
            <a:chExt cx="2502917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#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𝑜𝑏𝑠𝑜𝑙𝑒𝑡𝑒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𝑆𝐾𝑈𝑠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32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10 </a:t>
                          </a:r>
                          <a:r>
                            <a:rPr lang="en-US" sz="11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/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F3DA3D5-FDAE-4C3D-8015-C105DE1D44E5}"/>
              </a:ext>
            </a:extLst>
          </p:cNvPr>
          <p:cNvSpPr txBox="1"/>
          <p:nvPr/>
        </p:nvSpPr>
        <p:spPr>
          <a:xfrm>
            <a:off x="8227768" y="1885523"/>
            <a:ext cx="1463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Heatmap of #orders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/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𝐷𝑎𝑖𝑙𝑦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𝐷𝑒𝑚𝑎𝑛𝑑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𝐿𝑒𝑎𝑑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𝑇𝑖𝑚𝑒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𝑂𝑇𝐷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𝐶𝑂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0" lang="en-US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=1.645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E72E255-CA35-48E4-B865-366E8059B2E0}"/>
              </a:ext>
            </a:extLst>
          </p:cNvPr>
          <p:cNvSpPr/>
          <p:nvPr/>
        </p:nvSpPr>
        <p:spPr>
          <a:xfrm>
            <a:off x="3919326" y="2502118"/>
            <a:ext cx="1910076" cy="8223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Both Demand and Delivery Lead Time are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2A05CE-3CD4-49C2-978B-CC358A5F1A3E}"/>
              </a:ext>
            </a:extLst>
          </p:cNvPr>
          <p:cNvSpPr txBox="1"/>
          <p:nvPr/>
        </p:nvSpPr>
        <p:spPr>
          <a:xfrm>
            <a:off x="6410329" y="196224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Day 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1 - 1552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830C9-9D02-48EB-A120-0DF8EAD403EF}"/>
              </a:ext>
            </a:extLst>
          </p:cNvPr>
          <p:cNvGrpSpPr/>
          <p:nvPr/>
        </p:nvGrpSpPr>
        <p:grpSpPr>
          <a:xfrm>
            <a:off x="6363522" y="2059965"/>
            <a:ext cx="91440" cy="92333"/>
            <a:chOff x="6372486" y="2046519"/>
            <a:chExt cx="91440" cy="923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C218BA-D9CC-4294-BDB9-B03AC36F4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607" y="2046519"/>
              <a:ext cx="0" cy="9233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58F25A-AB40-46EF-87C9-F6665E904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486" y="2046519"/>
              <a:ext cx="91440" cy="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80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3657"/>
            <a:ext cx="5153958" cy="2660627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049936"/>
            <a:ext cx="858825" cy="23172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If negative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5965710"/>
                  </p:ext>
                </p:extLst>
              </p:nvPr>
            </p:nvGraphicFramePr>
            <p:xfrm>
              <a:off x="284414" y="4062831"/>
              <a:ext cx="1197864" cy="20116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14" y="4062831"/>
                <a:ext cx="1197864" cy="2011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 at </a:t>
            </a:r>
            <a:r>
              <a:rPr lang="en-US" dirty="0" err="1"/>
              <a:t>GlasWork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=    $  921,037,718.242</a:t>
                </a:r>
              </a:p>
              <a:p>
                <a:pPr marL="1587" indent="0">
                  <a:buNone/>
                </a:pPr>
                <a:r>
                  <a:rPr lang="en-US" b="1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	=    $    50,272,666.496</a:t>
                </a:r>
              </a:p>
              <a:p>
                <a:pPr marL="1587" indent="0">
                  <a:buNone/>
                </a:pPr>
                <a:r>
                  <a:rPr lang="en-US" b="1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	=    $  848,623,825.109</a:t>
                </a:r>
              </a:p>
              <a:p>
                <a:pPr marL="1587" indent="0">
                  <a:buNone/>
                </a:pPr>
                <a:r>
                  <a:rPr lang="en-US" b="1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acquirable Overall Service Level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94.076 %</a:t>
                </a:r>
              </a:p>
              <a:p>
                <a:pPr marL="1587" indent="0">
                  <a:buNone/>
                </a:pPr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4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Value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Assets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under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Inventory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shall increase by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$ 153,152,762.573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DECA30-CA8E-4AE5-9C27-E6D8E662F469}"/>
              </a:ext>
            </a:extLst>
          </p:cNvPr>
          <p:cNvGrpSpPr/>
          <p:nvPr/>
        </p:nvGrpSpPr>
        <p:grpSpPr>
          <a:xfrm>
            <a:off x="308258" y="3239573"/>
            <a:ext cx="2019271" cy="664625"/>
            <a:chOff x="359060" y="2904068"/>
            <a:chExt cx="2019271" cy="664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7C00CC-49A9-4512-8DC9-3DC2C3EFA097}"/>
                </a:ext>
              </a:extLst>
            </p:cNvPr>
            <p:cNvSpPr txBox="1"/>
            <p:nvPr/>
          </p:nvSpPr>
          <p:spPr>
            <a:xfrm>
              <a:off x="359060" y="2904068"/>
              <a:ext cx="2019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$46,008,199.786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D02459-E494-4BE3-BC7C-DC4E7F4FB7EC}"/>
                </a:ext>
              </a:extLst>
            </p:cNvPr>
            <p:cNvSpPr txBox="1"/>
            <p:nvPr/>
          </p:nvSpPr>
          <p:spPr>
            <a:xfrm>
              <a:off x="535936" y="3199361"/>
              <a:ext cx="1665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Initial Inventory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48DDE6-12AA-48B4-ACB5-F2C7A107AD77}"/>
              </a:ext>
            </a:extLst>
          </p:cNvPr>
          <p:cNvGrpSpPr/>
          <p:nvPr/>
        </p:nvGrpSpPr>
        <p:grpSpPr>
          <a:xfrm>
            <a:off x="2340479" y="3239829"/>
            <a:ext cx="1840568" cy="664112"/>
            <a:chOff x="2733827" y="2904581"/>
            <a:chExt cx="1840568" cy="6641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7A38BF-E55A-4A92-9967-2515D513279A}"/>
                </a:ext>
              </a:extLst>
            </p:cNvPr>
            <p:cNvSpPr txBox="1"/>
            <p:nvPr/>
          </p:nvSpPr>
          <p:spPr>
            <a:xfrm>
              <a:off x="2733827" y="2904581"/>
              <a:ext cx="1840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$80,738,869.44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959636-C8BC-42C2-9A5B-D65CC51FAB7A}"/>
                </a:ext>
              </a:extLst>
            </p:cNvPr>
            <p:cNvSpPr txBox="1"/>
            <p:nvPr/>
          </p:nvSpPr>
          <p:spPr>
            <a:xfrm>
              <a:off x="2852610" y="3199361"/>
              <a:ext cx="160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Final Inventory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670C5-3E01-434B-A148-E877C6D0EB07}"/>
              </a:ext>
            </a:extLst>
          </p:cNvPr>
          <p:cNvGrpSpPr/>
          <p:nvPr/>
        </p:nvGrpSpPr>
        <p:grpSpPr>
          <a:xfrm>
            <a:off x="4193997" y="3236421"/>
            <a:ext cx="2504981" cy="670928"/>
            <a:chOff x="4244799" y="2897765"/>
            <a:chExt cx="2504981" cy="6709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D981B8-7A7F-4477-B91B-0CAF4C051D44}"/>
                </a:ext>
              </a:extLst>
            </p:cNvPr>
            <p:cNvSpPr txBox="1"/>
            <p:nvPr/>
          </p:nvSpPr>
          <p:spPr>
            <a:xfrm>
              <a:off x="4468445" y="2897765"/>
              <a:ext cx="2089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$118,422,092.919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5357E5-432C-4F58-804D-D0398092C020}"/>
                </a:ext>
              </a:extLst>
            </p:cNvPr>
            <p:cNvSpPr txBox="1"/>
            <p:nvPr/>
          </p:nvSpPr>
          <p:spPr>
            <a:xfrm>
              <a:off x="4244799" y="3199361"/>
              <a:ext cx="2504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Final On order Inventory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Observed SCM Metrics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/>
                            <a:t> SL</a:t>
                          </a:r>
                          <a:r>
                            <a:rPr lang="en-US" sz="11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8986" t="-209524" r="-2304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8986" t="-302326" r="-2304" b="-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* SL – Service Level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2"/>
            <a:ext cx="5153957" cy="3143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Inventory Management Schema for SKUs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𝐼𝑛𝑣𝑒𝑛𝑡𝑜𝑟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𝐼𝑛𝑣𝑒𝑛𝑡𝑜𝑟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𝐷𝑒𝑚𝑎𝑛𝑑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𝐴𝑟𝑟𝑖𝑣𝑎𝑙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8450036" y="1649875"/>
            <a:ext cx="2130877" cy="429238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𝐴𝑑𝑑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𝑆𝑡𝑜𝑐𝑘𝑜𝑢𝑡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𝐿𝑜𝑠𝑠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cxnSpLocks/>
            <a:stCxn id="2067" idx="3"/>
          </p:cNvCxnSpPr>
          <p:nvPr/>
        </p:nvCxnSpPr>
        <p:spPr>
          <a:xfrm>
            <a:off x="8762096" y="2016253"/>
            <a:ext cx="181879" cy="251866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268119"/>
            <a:ext cx="1087694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Do not further order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𝑡𝑖𝑙𝑙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𝐿𝑒𝑎𝑑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𝑇𝑖𝑚𝑒</m:t>
                    </m:r>
                  </m:oMath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/>
                          <a:ea typeface="+mn-ea"/>
                          <a:cs typeface="+mn-cs"/>
                        </a:rPr>
                        <m:t>IF</m:t>
                      </m:r>
                      <m:r>
                        <m:rPr>
                          <m:nor/>
                        </m:rP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𝐼𝑛𝑣𝑒𝑛𝑡𝑜𝑟</m:t>
                      </m:r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𝑅𝑒𝑜𝑟𝑑𝑒𝑟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𝑄𝑢𝑎𝑛𝑡𝑖𝑡𝑦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𝐴𝑟𝑟𝑖𝑣𝑎𝑙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𝑎𝑓𝑡𝑒𝑟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𝐿𝑒𝑎𝑑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𝑇𝑖𝑚𝑒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𝑂𝑟𝑑𝑒𝑟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𝑄𝑢𝑎𝑛𝑡𝑖𝑡𝑦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2943057"/>
            <a:ext cx="0" cy="270987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214045"/>
            <a:ext cx="37783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409046"/>
            <a:ext cx="0" cy="270987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3680033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013801"/>
            <a:ext cx="0" cy="559925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3560921"/>
            <a:ext cx="1749325" cy="3089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B6A38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For all 360 days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2801D9-0A30-4C5B-A5CB-0D368C2B453B}"/>
              </a:ext>
            </a:extLst>
          </p:cNvPr>
          <p:cNvGrpSpPr/>
          <p:nvPr/>
        </p:nvGrpSpPr>
        <p:grpSpPr>
          <a:xfrm>
            <a:off x="3798009" y="4036022"/>
            <a:ext cx="2628358" cy="2063975"/>
            <a:chOff x="3798009" y="4036022"/>
            <a:chExt cx="2628358" cy="20639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9A859D-E3FE-4529-8AE5-1E4C0A9D3935}"/>
                </a:ext>
              </a:extLst>
            </p:cNvPr>
            <p:cNvGrpSpPr/>
            <p:nvPr/>
          </p:nvGrpSpPr>
          <p:grpSpPr>
            <a:xfrm>
              <a:off x="3798009" y="4194890"/>
              <a:ext cx="2615534" cy="1905107"/>
              <a:chOff x="3798009" y="4194890"/>
              <a:chExt cx="2615534" cy="190510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20D5BF2-166B-482A-85EA-39FB4DC37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8070" y="5837639"/>
                <a:ext cx="250962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BC68E50-CFCA-48D7-A1C7-3ED37DFC5885}"/>
                  </a:ext>
                </a:extLst>
              </p:cNvPr>
              <p:cNvCxnSpPr/>
              <p:nvPr/>
            </p:nvCxnSpPr>
            <p:spPr>
              <a:xfrm flipV="1">
                <a:off x="3838069" y="4194890"/>
                <a:ext cx="0" cy="1642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5" name="Picture 4">
                <a:extLst>
                  <a:ext uri="{FF2B5EF4-FFF2-40B4-BE49-F238E27FC236}">
                    <a16:creationId xmlns:a16="http://schemas.microsoft.com/office/drawing/2014/main" id="{77D96A5A-A966-459B-AFC1-B9BB9B341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5722" y="4207120"/>
                <a:ext cx="2514323" cy="1664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1A7886-5947-4D28-8FC0-1125C23A7976}"/>
                  </a:ext>
                </a:extLst>
              </p:cNvPr>
              <p:cNvSpPr txBox="1"/>
              <p:nvPr/>
            </p:nvSpPr>
            <p:spPr>
              <a:xfrm>
                <a:off x="4729108" y="5050374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Daily Inventory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Level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B7DE5D-12A3-43BE-8536-42E3D4C3D250}"/>
                  </a:ext>
                </a:extLst>
              </p:cNvPr>
              <p:cNvSpPr txBox="1"/>
              <p:nvPr/>
            </p:nvSpPr>
            <p:spPr>
              <a:xfrm>
                <a:off x="3901733" y="4250597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92M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29D304-DF5C-4167-B2D7-2CC0E63BDC46}"/>
                  </a:ext>
                </a:extLst>
              </p:cNvPr>
              <p:cNvSpPr txBox="1"/>
              <p:nvPr/>
            </p:nvSpPr>
            <p:spPr>
              <a:xfrm>
                <a:off x="3901733" y="5596639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24M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F476DDD-C8D9-480A-9965-5707436562EE}"/>
                  </a:ext>
                </a:extLst>
              </p:cNvPr>
              <p:cNvSpPr txBox="1"/>
              <p:nvPr/>
            </p:nvSpPr>
            <p:spPr>
              <a:xfrm>
                <a:off x="3798009" y="5838387"/>
                <a:ext cx="2726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77C915-D1C4-4992-A744-8523D25DDB25}"/>
                  </a:ext>
                </a:extLst>
              </p:cNvPr>
              <p:cNvSpPr txBox="1"/>
              <p:nvPr/>
            </p:nvSpPr>
            <p:spPr>
              <a:xfrm>
                <a:off x="5978809" y="5838387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360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A7B5DF6-1101-4C14-BCDE-727766035974}"/>
                  </a:ext>
                </a:extLst>
              </p:cNvPr>
              <p:cNvCxnSpPr/>
              <p:nvPr/>
            </p:nvCxnSpPr>
            <p:spPr>
              <a:xfrm>
                <a:off x="3838069" y="4792114"/>
                <a:ext cx="2509630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AFB8F6-D0CD-4A44-8F39-C40AF036FE57}"/>
                  </a:ext>
                </a:extLst>
              </p:cNvPr>
              <p:cNvSpPr txBox="1"/>
              <p:nvPr/>
            </p:nvSpPr>
            <p:spPr>
              <a:xfrm>
                <a:off x="3901733" y="4792114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70M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3CD1F6C-4E0A-498C-8C66-7F04A569D72E}"/>
                  </a:ext>
                </a:extLst>
              </p:cNvPr>
              <p:cNvSpPr txBox="1"/>
              <p:nvPr/>
            </p:nvSpPr>
            <p:spPr>
              <a:xfrm>
                <a:off x="3920168" y="4560459"/>
                <a:ext cx="4283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Avg.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5610C27-6CDA-43BB-A446-F2F7E98DDC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445" y="4536787"/>
                <a:ext cx="1726393" cy="69320"/>
              </a:xfrm>
              <a:prstGeom prst="line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CD8AF25-954C-4276-BE2C-376EC14E5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763" y="4606107"/>
                <a:ext cx="0" cy="1239696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CB4DDE-40A5-4CCE-AF28-7D557505DA22}"/>
                  </a:ext>
                </a:extLst>
              </p:cNvPr>
              <p:cNvSpPr txBox="1"/>
              <p:nvPr/>
            </p:nvSpPr>
            <p:spPr>
              <a:xfrm>
                <a:off x="4576396" y="5836892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+mn-cs"/>
                  </a:rPr>
                  <a:t>137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4D9E18-0827-4966-A1EB-9C47DC82745A}"/>
                </a:ext>
              </a:extLst>
            </p:cNvPr>
            <p:cNvSpPr txBox="1"/>
            <p:nvPr/>
          </p:nvSpPr>
          <p:spPr>
            <a:xfrm>
              <a:off x="3802644" y="4036022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$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64848-D8EC-4737-B627-85F8F4EC0D89}"/>
                </a:ext>
              </a:extLst>
            </p:cNvPr>
            <p:cNvSpPr txBox="1"/>
            <p:nvPr/>
          </p:nvSpPr>
          <p:spPr>
            <a:xfrm>
              <a:off x="5965984" y="5576829"/>
              <a:ext cx="460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days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C9AE5-BBD1-4417-9FDF-7CC7D7C53EAC}"/>
              </a:ext>
            </a:extLst>
          </p:cNvPr>
          <p:cNvSpPr txBox="1"/>
          <p:nvPr/>
        </p:nvSpPr>
        <p:spPr>
          <a:xfrm>
            <a:off x="914227" y="436240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BA4C-09BC-4791-83F5-5161D1FED208}"/>
              </a:ext>
            </a:extLst>
          </p:cNvPr>
          <p:cNvSpPr txBox="1"/>
          <p:nvPr/>
        </p:nvSpPr>
        <p:spPr>
          <a:xfrm>
            <a:off x="1003850" y="5311984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3B3097-8354-4416-9540-E42911EB3B5E}"/>
              </a:ext>
            </a:extLst>
          </p:cNvPr>
          <p:cNvSpPr txBox="1"/>
          <p:nvPr/>
        </p:nvSpPr>
        <p:spPr>
          <a:xfrm>
            <a:off x="650624" y="5207540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340776-FCC1-4342-B910-9168D5719DD7}"/>
              </a:ext>
            </a:extLst>
          </p:cNvPr>
          <p:cNvSpPr txBox="1"/>
          <p:nvPr/>
        </p:nvSpPr>
        <p:spPr>
          <a:xfrm>
            <a:off x="293746" y="50338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85%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9F91178-5EFE-4A23-A830-EC6793B27BD5}"/>
              </a:ext>
            </a:extLst>
          </p:cNvPr>
          <p:cNvSpPr txBox="1">
            <a:spLocks/>
          </p:cNvSpPr>
          <p:nvPr/>
        </p:nvSpPr>
        <p:spPr>
          <a:xfrm>
            <a:off x="8450036" y="3944856"/>
            <a:ext cx="6209113" cy="6187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31775" indent="-2301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indent="-22383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738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6500" indent="-174625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9400" indent="-1666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0188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Lucida Grande"/>
              <a:buChar char="▪"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31775" marR="0" lvl="0" indent="-230188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Lucida Grande"/>
              <a:buChar char="▪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171BB1-8596-48F1-9037-D72ECB188A03}"/>
              </a:ext>
            </a:extLst>
          </p:cNvPr>
          <p:cNvCxnSpPr/>
          <p:nvPr/>
        </p:nvCxnSpPr>
        <p:spPr>
          <a:xfrm>
            <a:off x="4793763" y="1704404"/>
            <a:ext cx="0" cy="8884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B0DD64-D703-4233-9C20-5F1BD2A1124C}"/>
              </a:ext>
            </a:extLst>
          </p:cNvPr>
          <p:cNvGrpSpPr/>
          <p:nvPr/>
        </p:nvGrpSpPr>
        <p:grpSpPr>
          <a:xfrm>
            <a:off x="4966458" y="1695966"/>
            <a:ext cx="1465402" cy="964781"/>
            <a:chOff x="2852609" y="2880911"/>
            <a:chExt cx="1465402" cy="964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9920C72-8A77-42E2-8F7E-B3B91FE16658}"/>
                </a:ext>
              </a:extLst>
            </p:cNvPr>
            <p:cNvSpPr txBox="1"/>
            <p:nvPr/>
          </p:nvSpPr>
          <p:spPr>
            <a:xfrm>
              <a:off x="3063533" y="2880911"/>
              <a:ext cx="1043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97.696%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35C799-BCE9-410B-972F-F5C4DD47390E}"/>
                </a:ext>
              </a:extLst>
            </p:cNvPr>
            <p:cNvSpPr txBox="1"/>
            <p:nvPr/>
          </p:nvSpPr>
          <p:spPr>
            <a:xfrm>
              <a:off x="2852609" y="3199361"/>
              <a:ext cx="1465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Average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B6A38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Service Level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25DF59B-3437-4041-A782-45201091656B}"/>
              </a:ext>
            </a:extLst>
          </p:cNvPr>
          <p:cNvCxnSpPr>
            <a:cxnSpLocks/>
          </p:cNvCxnSpPr>
          <p:nvPr/>
        </p:nvCxnSpPr>
        <p:spPr>
          <a:xfrm flipH="1" flipV="1">
            <a:off x="7673977" y="2268119"/>
            <a:ext cx="1269998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829F71-D099-4A14-A32F-327395296559}"/>
              </a:ext>
            </a:extLst>
          </p:cNvPr>
          <p:cNvSpPr txBox="1"/>
          <p:nvPr/>
        </p:nvSpPr>
        <p:spPr>
          <a:xfrm>
            <a:off x="7876675" y="2047729"/>
            <a:ext cx="67338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Make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844" y="4241497"/>
                <a:ext cx="5517982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1775" marR="0" lvl="0" indent="-2301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prstClr val="black"/>
                  </a:buClr>
                  <a:buSzTx/>
                  <a:buFont typeface="Lucida Grande"/>
                  <a:buChar char="▪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𝐹𝑖𝑛𝑎𝑙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+                                                              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𝐹𝑖𝑛𝑎𝑙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𝑂𝑛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𝑜𝑟𝑑𝑒𝑟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31775" marR="0" lvl="0" indent="-2301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prstClr val="black"/>
                  </a:buClr>
                  <a:buSzTx/>
                  <a:buFont typeface="Lucida Grande"/>
                  <a:buChar char="▪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Final On order Inventory = </a:t>
                </a:r>
                <a14:m>
                  <m:oMath xmlns:m="http://schemas.openxmlformats.org/officeDocument/2006/math"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𝐺𝑟𝑜𝑠𝑠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𝑂𝑟𝑑𝑒𝑟𝑒𝑑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                                                      (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𝑂𝑣𝑒𝑟𝑎𝑙𝑙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31775" marR="0" lvl="0" indent="-2301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prstClr val="black"/>
                  </a:buClr>
                  <a:buSzTx/>
                  <a:buFont typeface="Lucida Grande"/>
                  <a:buChar char="▪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Reorder Quantity 	=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𝐿𝑒𝑎𝑑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𝑇𝑖𝑚𝑒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+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31775" marR="0" lvl="0" indent="-2301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prstClr val="black"/>
                  </a:buClr>
                  <a:buSzTx/>
                  <a:buFont typeface="Lucida Grande"/>
                  <a:buChar char="▪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Order Quantity		=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𝐿𝑒𝑎𝑑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𝑇𝑖𝑚𝑒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+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31775" marR="0" lvl="0" indent="-2301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prstClr val="black"/>
                  </a:buClr>
                  <a:buSzTx/>
                  <a:buFont typeface="Lucida Grande"/>
                  <a:buChar char="▪"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Daily Demand 		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d>
                      <m:dPr>
                        <m:ctrlP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kumimoji="0" lang="en-US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44" y="4241497"/>
                <a:ext cx="5517982" cy="1683051"/>
              </a:xfrm>
              <a:prstGeom prst="rect">
                <a:avLst/>
              </a:prstGeom>
              <a:blipFill>
                <a:blip r:embed="rId12"/>
                <a:stretch>
                  <a:fillRect l="-1989" t="-1812" b="-1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361969-C0D3-41BB-9C3C-9476CD03BCB0}"/>
              </a:ext>
            </a:extLst>
          </p:cNvPr>
          <p:cNvSpPr txBox="1">
            <a:spLocks/>
          </p:cNvSpPr>
          <p:nvPr/>
        </p:nvSpPr>
        <p:spPr>
          <a:xfrm>
            <a:off x="6695050" y="4058703"/>
            <a:ext cx="3133169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>
                <a:prstClr val="black"/>
              </a:buClr>
              <a:buSzTx/>
              <a:buFont typeface="Lucida Grande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Formulae used for calculation :</a:t>
            </a:r>
          </a:p>
        </p:txBody>
      </p:sp>
    </p:spTree>
    <p:extLst>
      <p:ext uri="{BB962C8B-B14F-4D97-AF65-F5344CB8AC3E}">
        <p14:creationId xmlns:p14="http://schemas.microsoft.com/office/powerpoint/2010/main" val="397003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6">
            <a:extLst>
              <a:ext uri="{FF2B5EF4-FFF2-40B4-BE49-F238E27FC236}">
                <a16:creationId xmlns:a16="http://schemas.microsoft.com/office/drawing/2014/main" id="{09531AEB-3449-427B-8119-3D20522B57ED}"/>
              </a:ext>
            </a:extLst>
          </p:cNvPr>
          <p:cNvSpPr txBox="1"/>
          <p:nvPr/>
        </p:nvSpPr>
        <p:spPr>
          <a:xfrm rot="-5400000">
            <a:off x="-203714" y="4777104"/>
            <a:ext cx="833756" cy="206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ea typeface="Libre Franklin"/>
                <a:cs typeface="Libre Franklin"/>
                <a:sym typeface="Libre Franklin"/>
              </a:rPr>
              <a:t>Table 2</a:t>
            </a:r>
            <a:endParaRPr sz="1200" b="1" kern="0" dirty="0"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02;p16">
            <a:extLst>
              <a:ext uri="{FF2B5EF4-FFF2-40B4-BE49-F238E27FC236}">
                <a16:creationId xmlns:a16="http://schemas.microsoft.com/office/drawing/2014/main" id="{61906329-191D-45D2-8674-6106F4300E02}"/>
              </a:ext>
            </a:extLst>
          </p:cNvPr>
          <p:cNvSpPr txBox="1"/>
          <p:nvPr/>
        </p:nvSpPr>
        <p:spPr>
          <a:xfrm>
            <a:off x="-123134" y="2958264"/>
            <a:ext cx="3418375" cy="4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buClr>
                <a:srgbClr val="000000"/>
              </a:buClr>
              <a:buFont typeface="Arial"/>
              <a:buNone/>
            </a:pPr>
            <a:r>
              <a:rPr lang="en" sz="1400" b="1" kern="0">
                <a:solidFill>
                  <a:srgbClr val="04783D"/>
                </a:solidFill>
                <a:ea typeface="Libre Franklin"/>
                <a:cs typeface="Libre Franklin"/>
                <a:sym typeface="Libre Franklin"/>
              </a:rPr>
              <a:t>Approximating Capacity Requirement</a:t>
            </a:r>
            <a:endParaRPr lang="en-US" sz="1400" b="1" kern="0">
              <a:solidFill>
                <a:srgbClr val="04783D"/>
              </a:solidFill>
              <a:ea typeface="Libre Franklin"/>
              <a:cs typeface="Libre Franklin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4783D"/>
              </a:solidFill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103;p16">
            <a:extLst>
              <a:ext uri="{FF2B5EF4-FFF2-40B4-BE49-F238E27FC236}">
                <a16:creationId xmlns:a16="http://schemas.microsoft.com/office/drawing/2014/main" id="{D83F57FA-57DF-4DA5-B498-AB68AFDE8F7D}"/>
              </a:ext>
            </a:extLst>
          </p:cNvPr>
          <p:cNvSpPr txBox="1"/>
          <p:nvPr/>
        </p:nvSpPr>
        <p:spPr>
          <a:xfrm>
            <a:off x="4931543" y="5135096"/>
            <a:ext cx="1483644" cy="17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Clr>
                <a:srgbClr val="000000"/>
              </a:buClr>
            </a:pPr>
            <a:r>
              <a:rPr lang="en" sz="1000" b="1" kern="0" dirty="0">
                <a:solidFill>
                  <a:srgbClr val="000000"/>
                </a:solidFill>
                <a:ea typeface="Libre Franklin"/>
                <a:cs typeface="Libre Franklin"/>
                <a:sym typeface="Libre Franklin"/>
              </a:rPr>
              <a:t>Read Table 2 as :</a:t>
            </a:r>
            <a:endParaRPr sz="1000" b="1" kern="0" dirty="0">
              <a:solidFill>
                <a:srgbClr val="000000"/>
              </a:solidFill>
              <a:ea typeface="Libre Franklin"/>
              <a:cs typeface="Libre Franklin"/>
              <a:sym typeface="Libre Franklin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000" kern="0" dirty="0">
                <a:solidFill>
                  <a:srgbClr val="000000"/>
                </a:solidFill>
                <a:ea typeface="Libre Franklin"/>
                <a:cs typeface="Libre Franklin"/>
                <a:sym typeface="Libre Franklin"/>
              </a:rPr>
              <a:t>Number of hours of Turning that Vials have to undergo in Q3 2020 :</a:t>
            </a:r>
            <a:endParaRPr sz="1000" kern="0" dirty="0">
              <a:solidFill>
                <a:srgbClr val="000000"/>
              </a:solidFill>
              <a:ea typeface="Libre Franklin"/>
              <a:cs typeface="Libre Franklin"/>
              <a:sym typeface="Libre Franklin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sz="1000" kern="0" dirty="0">
              <a:solidFill>
                <a:srgbClr val="000000"/>
              </a:solidFill>
              <a:ea typeface="Libre Franklin"/>
              <a:cs typeface="Libre Franklin"/>
              <a:sym typeface="Libre Franklin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000" kern="0" dirty="0">
                <a:solidFill>
                  <a:srgbClr val="000000"/>
                </a:solidFill>
                <a:ea typeface="Libre Franklin"/>
                <a:cs typeface="Libre Franklin"/>
                <a:sym typeface="Libre Franklin"/>
              </a:rPr>
              <a:t>= Corrected Demand for vials in Q3_2020 x turning time per unit of vial</a:t>
            </a:r>
            <a:endParaRPr sz="1000" kern="0" dirty="0">
              <a:solidFill>
                <a:srgbClr val="000000"/>
              </a:solidFill>
              <a:ea typeface="Libre Franklin"/>
              <a:cs typeface="Libre Franklin"/>
              <a:sym typeface="Libre Franklin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000" kern="0" dirty="0">
                <a:solidFill>
                  <a:srgbClr val="000000"/>
                </a:solidFill>
                <a:ea typeface="Libre Franklin"/>
                <a:cs typeface="Libre Franklin"/>
                <a:sym typeface="Libre Franklin"/>
              </a:rPr>
              <a:t>= 20 x 9 → 180 hours </a:t>
            </a:r>
            <a:endParaRPr sz="1000" kern="0" dirty="0">
              <a:solidFill>
                <a:srgbClr val="000000"/>
              </a:solidFill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" name="Google Shape;88;p16">
            <a:extLst>
              <a:ext uri="{FF2B5EF4-FFF2-40B4-BE49-F238E27FC236}">
                <a16:creationId xmlns:a16="http://schemas.microsoft.com/office/drawing/2014/main" id="{9FED0909-4795-460C-8D17-47AA6304A299}"/>
              </a:ext>
            </a:extLst>
          </p:cNvPr>
          <p:cNvSpPr txBox="1"/>
          <p:nvPr/>
        </p:nvSpPr>
        <p:spPr>
          <a:xfrm>
            <a:off x="11305011" y="5222556"/>
            <a:ext cx="684129" cy="14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ea typeface="Libre Franklin"/>
                <a:cs typeface="Libre Franklin"/>
                <a:sym typeface="Libre Franklin"/>
              </a:rPr>
              <a:t>Table 3</a:t>
            </a:r>
            <a:endParaRPr sz="1200" b="1" kern="0" dirty="0"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88;p16">
            <a:extLst>
              <a:ext uri="{FF2B5EF4-FFF2-40B4-BE49-F238E27FC236}">
                <a16:creationId xmlns:a16="http://schemas.microsoft.com/office/drawing/2014/main" id="{51300A18-8631-4C19-9CCD-9EB967FA6CA0}"/>
              </a:ext>
            </a:extLst>
          </p:cNvPr>
          <p:cNvSpPr txBox="1"/>
          <p:nvPr/>
        </p:nvSpPr>
        <p:spPr>
          <a:xfrm rot="16200000">
            <a:off x="-197665" y="2263665"/>
            <a:ext cx="826453" cy="14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ea typeface="Libre Franklin"/>
                <a:cs typeface="Libre Franklin"/>
                <a:sym typeface="Libre Franklin"/>
              </a:rPr>
              <a:t>Table 1</a:t>
            </a:r>
            <a:endParaRPr sz="1200" b="1" kern="0" dirty="0"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10AAD6B-2927-4801-B5EE-1FCE130A6DF9}"/>
              </a:ext>
            </a:extLst>
          </p:cNvPr>
          <p:cNvSpPr>
            <a:spLocks noGrp="1"/>
          </p:cNvSpPr>
          <p:nvPr/>
        </p:nvSpPr>
        <p:spPr>
          <a:xfrm>
            <a:off x="324531" y="20462"/>
            <a:ext cx="7251192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Capacity Management at </a:t>
            </a:r>
            <a:r>
              <a:rPr lang="en-US" dirty="0" err="1"/>
              <a:t>Fabricadas</a:t>
            </a:r>
            <a:r>
              <a:rPr lang="en-US" dirty="0"/>
              <a:t>, Chicago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D473B01-372A-4B84-8DFC-978EF37F3B74}"/>
              </a:ext>
            </a:extLst>
          </p:cNvPr>
          <p:cNvGraphicFramePr>
            <a:graphicFrameLocks noGrp="1"/>
          </p:cNvGraphicFramePr>
          <p:nvPr/>
        </p:nvGraphicFramePr>
        <p:xfrm>
          <a:off x="8741423" y="5495190"/>
          <a:ext cx="3247717" cy="12181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5068">
                  <a:extLst>
                    <a:ext uri="{9D8B030D-6E8A-4147-A177-3AD203B41FA5}">
                      <a16:colId xmlns:a16="http://schemas.microsoft.com/office/drawing/2014/main" val="1699283242"/>
                    </a:ext>
                  </a:extLst>
                </a:gridCol>
                <a:gridCol w="2232649">
                  <a:extLst>
                    <a:ext uri="{9D8B030D-6E8A-4147-A177-3AD203B41FA5}">
                      <a16:colId xmlns:a16="http://schemas.microsoft.com/office/drawing/2014/main" val="591796999"/>
                    </a:ext>
                  </a:extLst>
                </a:gridCol>
              </a:tblGrid>
              <a:tr h="3723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>
                          <a:effectLst/>
                        </a:rPr>
                        <a:t>Product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dirty="0">
                          <a:effectLst/>
                        </a:rPr>
                        <a:t>Maximum in any Quarter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54046190"/>
                  </a:ext>
                </a:extLst>
              </a:tr>
              <a:tr h="2260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>
                          <a:effectLst/>
                        </a:rPr>
                        <a:t>Ampoules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>
                          <a:effectLst/>
                        </a:rPr>
                        <a:t>60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51756573"/>
                  </a:ext>
                </a:extLst>
              </a:tr>
              <a:tr h="2260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>
                          <a:effectLst/>
                        </a:rPr>
                        <a:t>Vials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dirty="0">
                          <a:effectLst/>
                        </a:rPr>
                        <a:t>57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25023117"/>
                  </a:ext>
                </a:extLst>
              </a:tr>
              <a:tr h="2260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>
                          <a:effectLst/>
                        </a:rPr>
                        <a:t>Syringe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dirty="0">
                          <a:effectLst/>
                        </a:rPr>
                        <a:t>65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4597795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09F8F5B-BFFE-49EC-A190-134D3E392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96332"/>
              </p:ext>
            </p:extLst>
          </p:nvPr>
        </p:nvGraphicFramePr>
        <p:xfrm>
          <a:off x="386102" y="1678268"/>
          <a:ext cx="4558880" cy="13137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44106">
                  <a:extLst>
                    <a:ext uri="{9D8B030D-6E8A-4147-A177-3AD203B41FA5}">
                      <a16:colId xmlns:a16="http://schemas.microsoft.com/office/drawing/2014/main" val="716999023"/>
                    </a:ext>
                  </a:extLst>
                </a:gridCol>
                <a:gridCol w="988976">
                  <a:extLst>
                    <a:ext uri="{9D8B030D-6E8A-4147-A177-3AD203B41FA5}">
                      <a16:colId xmlns:a16="http://schemas.microsoft.com/office/drawing/2014/main" val="2029699034"/>
                    </a:ext>
                  </a:extLst>
                </a:gridCol>
                <a:gridCol w="833843">
                  <a:extLst>
                    <a:ext uri="{9D8B030D-6E8A-4147-A177-3AD203B41FA5}">
                      <a16:colId xmlns:a16="http://schemas.microsoft.com/office/drawing/2014/main" val="1328663078"/>
                    </a:ext>
                  </a:extLst>
                </a:gridCol>
                <a:gridCol w="680178">
                  <a:extLst>
                    <a:ext uri="{9D8B030D-6E8A-4147-A177-3AD203B41FA5}">
                      <a16:colId xmlns:a16="http://schemas.microsoft.com/office/drawing/2014/main" val="2336237934"/>
                    </a:ext>
                  </a:extLst>
                </a:gridCol>
                <a:gridCol w="911777">
                  <a:extLst>
                    <a:ext uri="{9D8B030D-6E8A-4147-A177-3AD203B41FA5}">
                      <a16:colId xmlns:a16="http://schemas.microsoft.com/office/drawing/2014/main" val="2303956238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Demand Projections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Q3 2020 (actual)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Q4 2020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Q1 2021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Q2 2021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937124253"/>
                  </a:ext>
                </a:extLst>
              </a:tr>
              <a:tr h="2796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Ampoules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28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68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73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78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098541732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Vials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20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35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45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50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953676712"/>
                  </a:ext>
                </a:extLst>
              </a:tr>
              <a:tr h="2796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Syringes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24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49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>
                          <a:effectLst/>
                        </a:rPr>
                        <a:t>54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dirty="0">
                          <a:effectLst/>
                        </a:rPr>
                        <a:t>59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81513104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F334064-78A6-47A0-8C99-AEF3EA9BE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94580"/>
              </p:ext>
            </p:extLst>
          </p:nvPr>
        </p:nvGraphicFramePr>
        <p:xfrm>
          <a:off x="386102" y="3315303"/>
          <a:ext cx="4558880" cy="341768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1776">
                  <a:extLst>
                    <a:ext uri="{9D8B030D-6E8A-4147-A177-3AD203B41FA5}">
                      <a16:colId xmlns:a16="http://schemas.microsoft.com/office/drawing/2014/main" val="1381675744"/>
                    </a:ext>
                  </a:extLst>
                </a:gridCol>
                <a:gridCol w="911776">
                  <a:extLst>
                    <a:ext uri="{9D8B030D-6E8A-4147-A177-3AD203B41FA5}">
                      <a16:colId xmlns:a16="http://schemas.microsoft.com/office/drawing/2014/main" val="1465205095"/>
                    </a:ext>
                  </a:extLst>
                </a:gridCol>
                <a:gridCol w="911776">
                  <a:extLst>
                    <a:ext uri="{9D8B030D-6E8A-4147-A177-3AD203B41FA5}">
                      <a16:colId xmlns:a16="http://schemas.microsoft.com/office/drawing/2014/main" val="3046890855"/>
                    </a:ext>
                  </a:extLst>
                </a:gridCol>
                <a:gridCol w="911776">
                  <a:extLst>
                    <a:ext uri="{9D8B030D-6E8A-4147-A177-3AD203B41FA5}">
                      <a16:colId xmlns:a16="http://schemas.microsoft.com/office/drawing/2014/main" val="92818637"/>
                    </a:ext>
                  </a:extLst>
                </a:gridCol>
                <a:gridCol w="911776">
                  <a:extLst>
                    <a:ext uri="{9D8B030D-6E8A-4147-A177-3AD203B41FA5}">
                      <a16:colId xmlns:a16="http://schemas.microsoft.com/office/drawing/2014/main" val="2728884116"/>
                    </a:ext>
                  </a:extLst>
                </a:gridCol>
              </a:tblGrid>
              <a:tr h="2626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Product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Tubing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Forming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Washing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Packing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2011519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Ampoules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T2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F1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[W2] [W4]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[P5,P6] [P5]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43119171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Q3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168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336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504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672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51943981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Q4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408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816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1224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1632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9320474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Q1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438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876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1314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1752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10335481"/>
                  </a:ext>
                </a:extLst>
              </a:tr>
              <a:tr h="204280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Q2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468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936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1404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1872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64917956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Vials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T2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F2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dirty="0">
                          <a:effectLst/>
                        </a:rPr>
                        <a:t>[W2] [W4]</a:t>
                      </a:r>
                      <a:endParaRPr lang="en-US" sz="1100" b="1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[P1,P2] [P6]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0419694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Q3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180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180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420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480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38233961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Q4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315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315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735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840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80990759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Q1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405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405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945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1080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72865863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Q2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450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450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1050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1200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5758733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Syringe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T1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F2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>
                          <a:effectLst/>
                        </a:rPr>
                        <a:t>[W1] [W3]</a:t>
                      </a:r>
                      <a:endParaRPr lang="en-US" sz="1100" b="1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1" dirty="0">
                          <a:effectLst/>
                        </a:rPr>
                        <a:t>[P2,P4] [P3]</a:t>
                      </a:r>
                      <a:endParaRPr lang="en-US" sz="1100" b="1"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62471604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Q3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144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216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432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576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04640750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Q4 2020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294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441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882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1176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41573436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Q1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324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486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972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1296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16517021"/>
                  </a:ext>
                </a:extLst>
              </a:tr>
              <a:tr h="210664">
                <a:tc>
                  <a:txBody>
                    <a:bodyPr/>
                    <a:lstStyle/>
                    <a:p>
                      <a:pPr rtl="0" fontAlgn="b"/>
                      <a:r>
                        <a:rPr lang="en-GB" sz="1000" dirty="0">
                          <a:effectLst/>
                        </a:rPr>
                        <a:t>  Q2 2021</a:t>
                      </a:r>
                      <a:endParaRPr lang="en-US" sz="1000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354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531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>
                          <a:effectLst/>
                        </a:rPr>
                        <a:t>1062</a:t>
                      </a:r>
                      <a:endParaRPr lang="en-US" sz="110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dirty="0">
                          <a:effectLst/>
                        </a:rPr>
                        <a:t>1416</a:t>
                      </a:r>
                      <a:endParaRPr lang="en-US" sz="1100"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243454769"/>
                  </a:ext>
                </a:extLst>
              </a:tr>
            </a:tbl>
          </a:graphicData>
        </a:graphic>
      </p:graphicFrame>
      <p:sp>
        <p:nvSpPr>
          <p:cNvPr id="31" name="Google Shape;102;p16">
            <a:extLst>
              <a:ext uri="{FF2B5EF4-FFF2-40B4-BE49-F238E27FC236}">
                <a16:creationId xmlns:a16="http://schemas.microsoft.com/office/drawing/2014/main" id="{FE7D85C8-900C-428C-81C5-34F950974579}"/>
              </a:ext>
            </a:extLst>
          </p:cNvPr>
          <p:cNvSpPr txBox="1"/>
          <p:nvPr/>
        </p:nvSpPr>
        <p:spPr>
          <a:xfrm>
            <a:off x="8661228" y="5161436"/>
            <a:ext cx="2374036" cy="27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IN" sz="1200" b="1" kern="0" dirty="0">
                <a:solidFill>
                  <a:srgbClr val="04783D"/>
                </a:solidFill>
                <a:ea typeface="Libre Franklin"/>
                <a:cs typeface="Libre Franklin"/>
                <a:sym typeface="Libre Franklin"/>
              </a:rPr>
              <a:t>Maximum Production Units</a:t>
            </a:r>
            <a:endParaRPr lang="en-US" kern="0" dirty="0">
              <a:solidFill>
                <a:srgbClr val="04783D"/>
              </a:solidFill>
              <a:ea typeface="Libre Franklin"/>
              <a:cs typeface="Libre Franklin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581A7B-0395-40DD-A1B8-70FE458CCE08}"/>
              </a:ext>
            </a:extLst>
          </p:cNvPr>
          <p:cNvSpPr txBox="1"/>
          <p:nvPr/>
        </p:nvSpPr>
        <p:spPr>
          <a:xfrm>
            <a:off x="6401747" y="5617358"/>
            <a:ext cx="2505012" cy="1195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70"/>
              </a:spcAft>
              <a:buAutoNum type="arabicPeriod"/>
            </a:pPr>
            <a:r>
              <a:rPr lang="en-GB" sz="1400" dirty="0"/>
              <a:t>Insufficient Resource/ Processing time at each unit </a:t>
            </a:r>
            <a:endParaRPr lang="en-US" dirty="0"/>
          </a:p>
          <a:p>
            <a:pPr marL="342900" indent="-342900">
              <a:spcAft>
                <a:spcPts val="170"/>
              </a:spcAft>
              <a:buAutoNum type="arabicPeriod"/>
            </a:pPr>
            <a:r>
              <a:rPr lang="en-GB" sz="1400" dirty="0"/>
              <a:t>Finite Scheduling Constraint</a:t>
            </a:r>
            <a:endParaRPr lang="en-US" sz="1400" dirty="0"/>
          </a:p>
        </p:txBody>
      </p:sp>
      <p:sp>
        <p:nvSpPr>
          <p:cNvPr id="42" name="Google Shape;102;p16">
            <a:extLst>
              <a:ext uri="{FF2B5EF4-FFF2-40B4-BE49-F238E27FC236}">
                <a16:creationId xmlns:a16="http://schemas.microsoft.com/office/drawing/2014/main" id="{0A7AFC61-4BFE-4DD3-BE25-F67DB6F06940}"/>
              </a:ext>
            </a:extLst>
          </p:cNvPr>
          <p:cNvSpPr txBox="1"/>
          <p:nvPr/>
        </p:nvSpPr>
        <p:spPr>
          <a:xfrm>
            <a:off x="6401747" y="5055540"/>
            <a:ext cx="3418375" cy="46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" sz="1600" b="1" kern="0" dirty="0">
                <a:solidFill>
                  <a:srgbClr val="0D572D"/>
                </a:solidFill>
                <a:sym typeface="Libre Franklin"/>
              </a:rPr>
              <a:t>Possible Reasons for </a:t>
            </a:r>
          </a:p>
          <a:p>
            <a:pPr defTabSz="914400"/>
            <a:r>
              <a:rPr lang="en" sz="1600" b="1" kern="0" dirty="0">
                <a:solidFill>
                  <a:srgbClr val="0D572D"/>
                </a:solidFill>
                <a:sym typeface="Libre Franklin"/>
              </a:rPr>
              <a:t>Capacity Constraint</a:t>
            </a:r>
            <a:endParaRPr lang="en-US" sz="2000" dirty="0">
              <a:solidFill>
                <a:srgbClr val="0D572D"/>
              </a:solidFill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sz="2000" kern="0" dirty="0">
              <a:solidFill>
                <a:srgbClr val="0D572D"/>
              </a:solidFill>
              <a:ea typeface="Libre Franklin"/>
              <a:cs typeface="Libre Franklin"/>
              <a:sym typeface="Libre Frankli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4D31A8-A224-4F25-8761-66E2DBC8EDC9}"/>
                  </a:ext>
                </a:extLst>
              </p:cNvPr>
              <p:cNvSpPr txBox="1"/>
              <p:nvPr/>
            </p:nvSpPr>
            <p:spPr>
              <a:xfrm>
                <a:off x="5286065" y="1488713"/>
                <a:ext cx="6733978" cy="364638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1400" dirty="0"/>
                  <a:t>The most lenient upper bound on the number of units of each product that can be produced in a Quarter (2160 hours) can be obtained by assuming the following :</a:t>
                </a:r>
                <a:endParaRPr lang="en-US" dirty="0"/>
              </a:p>
              <a:p>
                <a:pPr marL="285750" indent="-285750">
                  <a:buFont typeface="Wingdings"/>
                  <a:buChar char="Ø"/>
                </a:pPr>
                <a:r>
                  <a:rPr lang="en-GB" sz="1400" b="1" dirty="0"/>
                  <a:t>Whole facility is utilized for only 1 product</a:t>
                </a:r>
                <a:r>
                  <a:rPr lang="en-GB" sz="1400" dirty="0"/>
                  <a:t>; no waiting time</a:t>
                </a:r>
              </a:p>
              <a:p>
                <a:endParaRPr lang="en-GB" sz="1400" dirty="0"/>
              </a:p>
              <a:p>
                <a:r>
                  <a:rPr lang="en-GB" sz="1400" dirty="0"/>
                  <a:t>This can be formulated as –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𝑀𝑎𝑥𝑖𝑚𝑖𝑧𝑒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𝑆𝑢𝑏𝑗𝑒𝑐𝑡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:r>
                  <a:rPr lang="en-US" sz="1400" b="0" dirty="0"/>
                  <a:t>	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𝑥𝑊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𝑦𝑃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≤2160</m:t>
                    </m:r>
                  </m:oMath>
                </a14:m>
                <a:endParaRPr lang="en-US" sz="1400" b="0" dirty="0"/>
              </a:p>
              <a:p>
                <a:pPr/>
                <a:r>
                  <a:rPr lang="en-US" sz="1400" b="0" dirty="0"/>
                  <a:t>										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b="0" dirty="0"/>
              </a:p>
              <a:p>
                <a:pPr/>
                <a:r>
                  <a:rPr lang="en-US" sz="1400" b="0" dirty="0"/>
                  <a:t>										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b="0" dirty="0"/>
              </a:p>
              <a:p>
                <a:pPr/>
                <a:r>
                  <a:rPr lang="en-US" sz="1400" b="0" dirty="0"/>
                  <a:t>								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𝑃𝑜𝑠𝑖𝑡𝑖𝑣𝑒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𝐼𝑛𝑡𝑒𝑔𝑒𝑟𝑠</m:t>
                    </m:r>
                  </m:oMath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400" b="0" dirty="0"/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1400" b="0" dirty="0"/>
                  <a:t>total number of lots produced in a quarter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0" dirty="0"/>
                  <a:t> partition of total lots between parallel units of Washing and Packing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0" dirty="0"/>
                  <a:t> processing times of a unit at Turning, Forming, Washing and Packing 			 stations respectively</a:t>
                </a:r>
                <a:endParaRPr lang="en-GB" sz="1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4D31A8-A224-4F25-8761-66E2DBC8E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65" y="1488713"/>
                <a:ext cx="6733978" cy="3646383"/>
              </a:xfrm>
              <a:prstGeom prst="rect">
                <a:avLst/>
              </a:prstGeom>
              <a:blipFill>
                <a:blip r:embed="rId2"/>
                <a:stretch>
                  <a:fillRect l="-271" t="-502" b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D64FD9D-B235-420F-8CD7-52CE23C4BE1F}"/>
              </a:ext>
            </a:extLst>
          </p:cNvPr>
          <p:cNvSpPr/>
          <p:nvPr/>
        </p:nvSpPr>
        <p:spPr>
          <a:xfrm>
            <a:off x="5204097" y="1161598"/>
            <a:ext cx="6789891" cy="393577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CDA56-6E6C-413E-857D-B0EA0E9758F2}"/>
              </a:ext>
            </a:extLst>
          </p:cNvPr>
          <p:cNvSpPr/>
          <p:nvPr/>
        </p:nvSpPr>
        <p:spPr>
          <a:xfrm>
            <a:off x="5199248" y="1162721"/>
            <a:ext cx="6789892" cy="3143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" sz="1600" b="1" kern="0" dirty="0">
                <a:solidFill>
                  <a:schemeClr val="bg1"/>
                </a:solidFill>
              </a:rPr>
              <a:t>Estimating maximum lots of each product in a quarter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ABEEAF-1B57-4D18-930E-5B788C3756A9}"/>
              </a:ext>
            </a:extLst>
          </p:cNvPr>
          <p:cNvGrpSpPr/>
          <p:nvPr/>
        </p:nvGrpSpPr>
        <p:grpSpPr>
          <a:xfrm>
            <a:off x="71503" y="1027516"/>
            <a:ext cx="5032059" cy="584775"/>
            <a:chOff x="125803" y="811581"/>
            <a:chExt cx="5032059" cy="5847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28021B-DFA5-4A97-92E5-52FE339FCB0D}"/>
                    </a:ext>
                  </a:extLst>
                </p:cNvPr>
                <p:cNvSpPr txBox="1"/>
                <p:nvPr/>
              </p:nvSpPr>
              <p:spPr>
                <a:xfrm>
                  <a:off x="125803" y="811581"/>
                  <a:ext cx="18777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𝐶𝑜𝑟𝑟𝑒𝑐𝑡𝑒𝑑</m:t>
                        </m:r>
                      </m:oMath>
                    </m:oMathPara>
                  </a14:m>
                  <a:endParaRPr lang="en-US" sz="1600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𝐷𝑒𝑚𝑎𝑛𝑑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𝐹𝑜𝑟𝑒𝑐𝑎𝑠𝑡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28021B-DFA5-4A97-92E5-52FE339FC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03" y="811581"/>
                  <a:ext cx="187775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F817EDF-3762-4CCF-8B6D-203C71C60AFB}"/>
                    </a:ext>
                  </a:extLst>
                </p:cNvPr>
                <p:cNvSpPr txBox="1"/>
                <p:nvPr/>
              </p:nvSpPr>
              <p:spPr>
                <a:xfrm>
                  <a:off x="2240409" y="811581"/>
                  <a:ext cx="10600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𝐷𝑒𝑚𝑎𝑛𝑑</m:t>
                        </m:r>
                      </m:oMath>
                    </m:oMathPara>
                  </a14:m>
                  <a:endParaRPr lang="en-US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𝐹𝑜𝑟𝑒𝑐𝑎𝑠𝑡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F817EDF-3762-4CCF-8B6D-203C71C60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409" y="811581"/>
                  <a:ext cx="106009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9E4E55-44E0-4377-8114-3F9B3D8035BA}"/>
                    </a:ext>
                  </a:extLst>
                </p:cNvPr>
                <p:cNvSpPr txBox="1"/>
                <p:nvPr/>
              </p:nvSpPr>
              <p:spPr>
                <a:xfrm>
                  <a:off x="3537355" y="811581"/>
                  <a:ext cx="162050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𝑅𝑒𝑗𝑒𝑐𝑡𝑒𝑑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𝐿𝑜𝑡𝑠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9E4E55-44E0-4377-8114-3F9B3D803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355" y="811581"/>
                  <a:ext cx="1620507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6A3AB6F-D305-4959-BC4F-11083A769A61}"/>
                    </a:ext>
                  </a:extLst>
                </p:cNvPr>
                <p:cNvSpPr txBox="1"/>
                <p:nvPr/>
              </p:nvSpPr>
              <p:spPr>
                <a:xfrm>
                  <a:off x="1914235" y="91930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6A3AB6F-D305-4959-BC4F-11083A769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235" y="919302"/>
                  <a:ext cx="4154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82956F-7488-4973-B20F-B7CFC5DDB16C}"/>
                    </a:ext>
                  </a:extLst>
                </p:cNvPr>
                <p:cNvSpPr txBox="1"/>
                <p:nvPr/>
              </p:nvSpPr>
              <p:spPr>
                <a:xfrm>
                  <a:off x="3211181" y="91930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82956F-7488-4973-B20F-B7CFC5DDB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181" y="919302"/>
                  <a:ext cx="4154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37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18">
            <a:extLst>
              <a:ext uri="{FF2B5EF4-FFF2-40B4-BE49-F238E27FC236}">
                <a16:creationId xmlns:a16="http://schemas.microsoft.com/office/drawing/2014/main" id="{CD32CD3E-FA81-48C9-A67F-F68422CAE3B1}"/>
              </a:ext>
            </a:extLst>
          </p:cNvPr>
          <p:cNvSpPr/>
          <p:nvPr/>
        </p:nvSpPr>
        <p:spPr>
          <a:xfrm>
            <a:off x="2481563" y="1192110"/>
            <a:ext cx="2915201" cy="1059259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ea typeface="+mn-lt"/>
              <a:cs typeface="+mn-lt"/>
              <a:sym typeface="Roboto"/>
            </a:endParaRPr>
          </a:p>
          <a:p>
            <a:pPr algn="ctr"/>
            <a:r>
              <a:rPr lang="en" dirty="0">
                <a:solidFill>
                  <a:srgbClr val="FFFFFF"/>
                </a:solidFill>
                <a:ea typeface="+mn-lt"/>
                <a:cs typeface="+mn-lt"/>
                <a:sym typeface="Roboto"/>
              </a:rPr>
              <a:t>Is available processing time at each unit enough to fulfill the production plan?</a:t>
            </a:r>
            <a:endParaRPr lang="en" dirty="0">
              <a:ea typeface="+mn-lt"/>
              <a:cs typeface="+mn-lt"/>
            </a:endParaRPr>
          </a:p>
          <a:p>
            <a:pPr algn="ctr"/>
            <a:endParaRPr lang="en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" name="Google Shape;152;p18">
            <a:extLst>
              <a:ext uri="{FF2B5EF4-FFF2-40B4-BE49-F238E27FC236}">
                <a16:creationId xmlns:a16="http://schemas.microsoft.com/office/drawing/2014/main" id="{99B13395-B3C6-4B8F-A4E7-DFFB5CBFE102}"/>
              </a:ext>
            </a:extLst>
          </p:cNvPr>
          <p:cNvSpPr/>
          <p:nvPr/>
        </p:nvSpPr>
        <p:spPr>
          <a:xfrm>
            <a:off x="695307" y="2728833"/>
            <a:ext cx="2133844" cy="9037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Roboto"/>
                <a:sym typeface="Roboto"/>
              </a:rPr>
              <a:t>Capacity Constraint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" name="Google Shape;154;p18">
            <a:extLst>
              <a:ext uri="{FF2B5EF4-FFF2-40B4-BE49-F238E27FC236}">
                <a16:creationId xmlns:a16="http://schemas.microsoft.com/office/drawing/2014/main" id="{4E58BCE9-1FF5-4785-AE64-403F82D4242E}"/>
              </a:ext>
            </a:extLst>
          </p:cNvPr>
          <p:cNvSpPr/>
          <p:nvPr/>
        </p:nvSpPr>
        <p:spPr>
          <a:xfrm>
            <a:off x="7139846" y="4165050"/>
            <a:ext cx="2995676" cy="903291"/>
          </a:xfrm>
          <a:prstGeom prst="rect">
            <a:avLst/>
          </a:prstGeom>
          <a:solidFill>
            <a:srgbClr val="0D572D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ea typeface="+mn-lt"/>
                <a:cs typeface="+mn-lt"/>
                <a:sym typeface="Roboto"/>
              </a:rPr>
              <a:t>Optimal schedule for the 3 products have a makespan ≤ 90 days</a:t>
            </a:r>
            <a:endParaRPr lang="en" dirty="0">
              <a:ea typeface="+mn-lt"/>
              <a:cs typeface="+mn-lt"/>
              <a:sym typeface="Roboto"/>
            </a:endParaRPr>
          </a:p>
        </p:txBody>
      </p:sp>
      <p:cxnSp>
        <p:nvCxnSpPr>
          <p:cNvPr id="6" name="Google Shape;158;p18">
            <a:extLst>
              <a:ext uri="{FF2B5EF4-FFF2-40B4-BE49-F238E27FC236}">
                <a16:creationId xmlns:a16="http://schemas.microsoft.com/office/drawing/2014/main" id="{885512CA-ACBA-48F1-9C13-91C68216AA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99853" y="1247805"/>
            <a:ext cx="484528" cy="2491661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oogle Shape;159;p18">
            <a:extLst>
              <a:ext uri="{FF2B5EF4-FFF2-40B4-BE49-F238E27FC236}">
                <a16:creationId xmlns:a16="http://schemas.microsoft.com/office/drawing/2014/main" id="{CE7AF2A0-24A6-4174-9C5A-0FD72E3E76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86994" y="1426608"/>
            <a:ext cx="484528" cy="2134058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oogle Shape;162;p18">
            <a:extLst>
              <a:ext uri="{FF2B5EF4-FFF2-40B4-BE49-F238E27FC236}">
                <a16:creationId xmlns:a16="http://schemas.microsoft.com/office/drawing/2014/main" id="{C3954D78-D790-4C67-9CDF-617D6EC12C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68138" y="2817977"/>
            <a:ext cx="489038" cy="2220204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oogle Shape;163;p18">
            <a:extLst>
              <a:ext uri="{FF2B5EF4-FFF2-40B4-BE49-F238E27FC236}">
                <a16:creationId xmlns:a16="http://schemas.microsoft.com/office/drawing/2014/main" id="{A08CE36A-7A8C-4360-BCD4-B21799C1053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926" y="2942038"/>
            <a:ext cx="496106" cy="1979152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52;p18">
            <a:extLst>
              <a:ext uri="{FF2B5EF4-FFF2-40B4-BE49-F238E27FC236}">
                <a16:creationId xmlns:a16="http://schemas.microsoft.com/office/drawing/2014/main" id="{166B68A9-5244-4E01-8F0F-785D19B29286}"/>
              </a:ext>
            </a:extLst>
          </p:cNvPr>
          <p:cNvSpPr/>
          <p:nvPr/>
        </p:nvSpPr>
        <p:spPr>
          <a:xfrm>
            <a:off x="3356480" y="4165050"/>
            <a:ext cx="2133844" cy="9037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Roboto"/>
                <a:sym typeface="Roboto"/>
              </a:rPr>
              <a:t>Capacity Constraint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1DDD3-CEAF-4219-B66D-1971287C682A}"/>
              </a:ext>
            </a:extLst>
          </p:cNvPr>
          <p:cNvSpPr txBox="1"/>
          <p:nvPr/>
        </p:nvSpPr>
        <p:spPr>
          <a:xfrm>
            <a:off x="5916784" y="2127969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Yes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7AD78-34A0-48CB-B675-6295051B39B9}"/>
              </a:ext>
            </a:extLst>
          </p:cNvPr>
          <p:cNvSpPr txBox="1"/>
          <p:nvPr/>
        </p:nvSpPr>
        <p:spPr>
          <a:xfrm>
            <a:off x="8001118" y="3602337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Yes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ABF2-C40B-44DA-8BFA-74CD8FCE4166}"/>
              </a:ext>
            </a:extLst>
          </p:cNvPr>
          <p:cNvSpPr txBox="1"/>
          <p:nvPr/>
        </p:nvSpPr>
        <p:spPr>
          <a:xfrm>
            <a:off x="1801938" y="2135078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solidFill>
                  <a:srgbClr val="C00000"/>
                </a:solidFill>
              </a:rPr>
              <a:t>No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5F058-11F5-4196-8D10-2C9A0B7B99F3}"/>
              </a:ext>
            </a:extLst>
          </p:cNvPr>
          <p:cNvSpPr txBox="1"/>
          <p:nvPr/>
        </p:nvSpPr>
        <p:spPr>
          <a:xfrm>
            <a:off x="4502201" y="3603464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solidFill>
                  <a:srgbClr val="C00000"/>
                </a:solidFill>
              </a:rPr>
              <a:t>No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5" name="Google Shape;162;p18">
            <a:extLst>
              <a:ext uri="{FF2B5EF4-FFF2-40B4-BE49-F238E27FC236}">
                <a16:creationId xmlns:a16="http://schemas.microsoft.com/office/drawing/2014/main" id="{5BD2021D-1114-4A0D-901E-938E4B240F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03394" y="4284134"/>
            <a:ext cx="489038" cy="2220204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oogle Shape;163;p18">
            <a:extLst>
              <a:ext uri="{FF2B5EF4-FFF2-40B4-BE49-F238E27FC236}">
                <a16:creationId xmlns:a16="http://schemas.microsoft.com/office/drawing/2014/main" id="{3420A664-B5FF-4ECA-B731-1287FE932D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00055" y="4408195"/>
            <a:ext cx="496106" cy="1979152"/>
          </a:xfrm>
          <a:prstGeom prst="bentConnector3">
            <a:avLst>
              <a:gd name="adj1" fmla="val 50000"/>
            </a:avLst>
          </a:prstGeom>
          <a:ln w="28575"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oogle Shape;152;p18">
            <a:extLst>
              <a:ext uri="{FF2B5EF4-FFF2-40B4-BE49-F238E27FC236}">
                <a16:creationId xmlns:a16="http://schemas.microsoft.com/office/drawing/2014/main" id="{43070E36-991F-4B5F-8CD4-187E98248DB5}"/>
              </a:ext>
            </a:extLst>
          </p:cNvPr>
          <p:cNvSpPr/>
          <p:nvPr/>
        </p:nvSpPr>
        <p:spPr>
          <a:xfrm>
            <a:off x="5595930" y="5638275"/>
            <a:ext cx="2133844" cy="90377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Roboto"/>
                <a:sym typeface="Roboto"/>
              </a:rPr>
              <a:t>Capacity Constraint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8" name="Google Shape;152;p18">
            <a:extLst>
              <a:ext uri="{FF2B5EF4-FFF2-40B4-BE49-F238E27FC236}">
                <a16:creationId xmlns:a16="http://schemas.microsoft.com/office/drawing/2014/main" id="{C8A14DC1-2B8D-40EB-8BC0-9D68C314D278}"/>
              </a:ext>
            </a:extLst>
          </p:cNvPr>
          <p:cNvSpPr/>
          <p:nvPr/>
        </p:nvSpPr>
        <p:spPr>
          <a:xfrm>
            <a:off x="9445174" y="5631207"/>
            <a:ext cx="2483874" cy="903770"/>
          </a:xfrm>
          <a:prstGeom prst="rect">
            <a:avLst/>
          </a:prstGeom>
          <a:solidFill>
            <a:srgbClr val="0D572D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r>
              <a:rPr lang="en" dirty="0">
                <a:solidFill>
                  <a:srgbClr val="FFFFFF"/>
                </a:solidFill>
                <a:latin typeface="Roboto"/>
              </a:rPr>
              <a:t>Production Plan can be executed without any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7A6A7E-40E1-41D2-9C86-97166B5CE8FD}"/>
              </a:ext>
            </a:extLst>
          </p:cNvPr>
          <p:cNvSpPr txBox="1"/>
          <p:nvPr/>
        </p:nvSpPr>
        <p:spPr>
          <a:xfrm>
            <a:off x="10288097" y="5030386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/>
              <a:t>Yes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49956-DAE2-4994-AB61-8F56A78897DC}"/>
              </a:ext>
            </a:extLst>
          </p:cNvPr>
          <p:cNvSpPr txBox="1"/>
          <p:nvPr/>
        </p:nvSpPr>
        <p:spPr>
          <a:xfrm>
            <a:off x="6819275" y="5030385"/>
            <a:ext cx="639916" cy="3574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solidFill>
                  <a:srgbClr val="C00000"/>
                </a:solidFill>
              </a:rPr>
              <a:t>No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Google Shape;151;p18">
            <a:extLst>
              <a:ext uri="{FF2B5EF4-FFF2-40B4-BE49-F238E27FC236}">
                <a16:creationId xmlns:a16="http://schemas.microsoft.com/office/drawing/2014/main" id="{DE3C35B9-C3BB-4145-BC31-FFADFA30B03D}"/>
              </a:ext>
            </a:extLst>
          </p:cNvPr>
          <p:cNvSpPr/>
          <p:nvPr/>
        </p:nvSpPr>
        <p:spPr>
          <a:xfrm>
            <a:off x="4266229" y="2732862"/>
            <a:ext cx="4272649" cy="899741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/>
            <a:endParaRPr lang="en" dirty="0">
              <a:solidFill>
                <a:srgbClr val="FFFFFF"/>
              </a:solidFill>
              <a:ea typeface="+mn-lt"/>
              <a:cs typeface="+mn-lt"/>
              <a:sym typeface="Roboto"/>
            </a:endParaRPr>
          </a:p>
          <a:p>
            <a:pPr algn="ctr"/>
            <a:r>
              <a:rPr lang="en" sz="1800" dirty="0">
                <a:solidFill>
                  <a:schemeClr val="bg1"/>
                </a:solidFill>
                <a:ea typeface="+mn-lt"/>
                <a:cs typeface="+mn-lt"/>
              </a:rPr>
              <a:t>Maximum number of each product that can be produced in the quarter  ≥ corresponding planned production</a:t>
            </a:r>
            <a:endParaRPr lang="en-GB" sz="18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" dirty="0">
              <a:solidFill>
                <a:srgbClr val="FFFFFF"/>
              </a:solidFill>
              <a:latin typeface="Roboto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D9493F-3C87-4C9A-AD0E-A3E3B66D4FF4}"/>
              </a:ext>
            </a:extLst>
          </p:cNvPr>
          <p:cNvCxnSpPr>
            <a:stCxn id="21" idx="2"/>
            <a:endCxn id="21" idx="2"/>
          </p:cNvCxnSpPr>
          <p:nvPr/>
        </p:nvCxnSpPr>
        <p:spPr>
          <a:xfrm>
            <a:off x="6402554" y="3632603"/>
            <a:ext cx="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804782-89F5-4E68-B9E3-B78AA67EE381}"/>
              </a:ext>
            </a:extLst>
          </p:cNvPr>
          <p:cNvCxnSpPr>
            <a:cxnSpLocks/>
          </p:cNvCxnSpPr>
          <p:nvPr/>
        </p:nvCxnSpPr>
        <p:spPr>
          <a:xfrm flipH="1">
            <a:off x="6399115" y="3632603"/>
            <a:ext cx="1" cy="19132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3FDED1-3B92-462E-9CF0-7007F7909DDA}"/>
              </a:ext>
            </a:extLst>
          </p:cNvPr>
          <p:cNvCxnSpPr>
            <a:cxnSpLocks/>
          </p:cNvCxnSpPr>
          <p:nvPr/>
        </p:nvCxnSpPr>
        <p:spPr>
          <a:xfrm>
            <a:off x="8634246" y="5068341"/>
            <a:ext cx="0" cy="3194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517991-EB9A-43B6-8A58-51F962D6E81F}"/>
              </a:ext>
            </a:extLst>
          </p:cNvPr>
          <p:cNvCxnSpPr>
            <a:cxnSpLocks/>
          </p:cNvCxnSpPr>
          <p:nvPr/>
        </p:nvCxnSpPr>
        <p:spPr>
          <a:xfrm>
            <a:off x="8641034" y="5068341"/>
            <a:ext cx="0" cy="3194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0AFE82-8EC9-4E7B-884C-56BEEB75B100}"/>
              </a:ext>
            </a:extLst>
          </p:cNvPr>
          <p:cNvCxnSpPr>
            <a:cxnSpLocks/>
          </p:cNvCxnSpPr>
          <p:nvPr/>
        </p:nvCxnSpPr>
        <p:spPr>
          <a:xfrm flipH="1">
            <a:off x="6404430" y="3632602"/>
            <a:ext cx="1" cy="19132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4B9F6-A627-4B72-A73D-C14ED71ED896}"/>
              </a:ext>
            </a:extLst>
          </p:cNvPr>
          <p:cNvGrpSpPr/>
          <p:nvPr/>
        </p:nvGrpSpPr>
        <p:grpSpPr>
          <a:xfrm>
            <a:off x="8070664" y="1192110"/>
            <a:ext cx="3858384" cy="1548755"/>
            <a:chOff x="324531" y="4764771"/>
            <a:chExt cx="3858384" cy="1600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30B65D-E939-4841-9A1B-333AF302A2ED}"/>
                </a:ext>
              </a:extLst>
            </p:cNvPr>
            <p:cNvSpPr txBox="1"/>
            <p:nvPr/>
          </p:nvSpPr>
          <p:spPr>
            <a:xfrm>
              <a:off x="770571" y="5134102"/>
              <a:ext cx="3412344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Computed by solving an</a:t>
              </a:r>
            </a:p>
            <a:p>
              <a:r>
                <a:rPr lang="en-US" sz="2000" b="1" dirty="0">
                  <a:solidFill>
                    <a:srgbClr val="0D572D"/>
                  </a:solidFill>
                </a:rPr>
                <a:t>Integer Programming Problem</a:t>
              </a:r>
            </a:p>
            <a:p>
              <a:r>
                <a:rPr lang="en-US" dirty="0"/>
                <a:t>for each product</a:t>
              </a:r>
            </a:p>
            <a:p>
              <a:r>
                <a:rPr lang="en-US" b="1" dirty="0"/>
                <a:t>				- Table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70A305-D988-49B5-A4BC-7B7BFF157348}"/>
                </a:ext>
              </a:extLst>
            </p:cNvPr>
            <p:cNvSpPr txBox="1"/>
            <p:nvPr/>
          </p:nvSpPr>
          <p:spPr>
            <a:xfrm>
              <a:off x="324531" y="4764771"/>
              <a:ext cx="49244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‘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C287D9-AD37-4E5B-A6BD-CEFF72BFBA37}"/>
              </a:ext>
            </a:extLst>
          </p:cNvPr>
          <p:cNvGrpSpPr/>
          <p:nvPr/>
        </p:nvGrpSpPr>
        <p:grpSpPr>
          <a:xfrm>
            <a:off x="333772" y="4906404"/>
            <a:ext cx="5005207" cy="1518971"/>
            <a:chOff x="337806" y="4766047"/>
            <a:chExt cx="4185999" cy="1569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CC3538-0441-42C4-9285-4D08915263B6}"/>
                </a:ext>
              </a:extLst>
            </p:cNvPr>
            <p:cNvSpPr txBox="1"/>
            <p:nvPr/>
          </p:nvSpPr>
          <p:spPr>
            <a:xfrm>
              <a:off x="770571" y="5134102"/>
              <a:ext cx="375323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Optimal schedules for each quarter computed using </a:t>
              </a:r>
              <a:r>
                <a:rPr lang="en-US" sz="2000" b="1" kern="0" dirty="0">
                  <a:solidFill>
                    <a:srgbClr val="0D572D"/>
                  </a:solidFill>
                  <a:ea typeface="Libre Franklin"/>
                  <a:cs typeface="Libre Franklin"/>
                  <a:sym typeface="Libre Franklin"/>
                </a:rPr>
                <a:t>Johnson’s Algorithm </a:t>
              </a:r>
              <a:r>
                <a:rPr lang="en-US" dirty="0">
                  <a:sym typeface="Libre Franklin"/>
                </a:rPr>
                <a:t>and</a:t>
              </a:r>
              <a:r>
                <a:rPr lang="en-US" sz="1800" b="1" kern="0" dirty="0">
                  <a:solidFill>
                    <a:srgbClr val="0D572D"/>
                  </a:solidFill>
                  <a:ea typeface="Libre Franklin"/>
                  <a:cs typeface="Libre Franklin"/>
                  <a:sym typeface="Libre Franklin"/>
                </a:rPr>
                <a:t> </a:t>
              </a:r>
              <a:r>
                <a:rPr lang="en-US" sz="2000" b="1" kern="0" dirty="0">
                  <a:solidFill>
                    <a:srgbClr val="0D572D"/>
                  </a:solidFill>
                  <a:ea typeface="Libre Franklin"/>
                  <a:cs typeface="Libre Franklin"/>
                  <a:sym typeface="Libre Franklin"/>
                </a:rPr>
                <a:t>Campbell Dudek Smith Algorithm </a:t>
              </a:r>
              <a:r>
                <a:rPr lang="en-US" sz="2000" b="1" dirty="0">
                  <a:solidFill>
                    <a:srgbClr val="0D572D"/>
                  </a:solidFill>
                </a:rPr>
                <a:t> </a:t>
              </a:r>
              <a:endParaRPr lang="en-US" b="1" dirty="0">
                <a:solidFill>
                  <a:srgbClr val="0D572D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187E0B-B891-4E6D-9F2A-5A83812E8CD5}"/>
                </a:ext>
              </a:extLst>
            </p:cNvPr>
            <p:cNvSpPr txBox="1"/>
            <p:nvPr/>
          </p:nvSpPr>
          <p:spPr>
            <a:xfrm>
              <a:off x="337806" y="4766047"/>
              <a:ext cx="49244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‘</a:t>
              </a: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A1D6E350-8EC3-41E6-8777-AECD429A5A72}"/>
              </a:ext>
            </a:extLst>
          </p:cNvPr>
          <p:cNvSpPr>
            <a:spLocks noGrp="1"/>
          </p:cNvSpPr>
          <p:nvPr/>
        </p:nvSpPr>
        <p:spPr>
          <a:xfrm>
            <a:off x="324531" y="20462"/>
            <a:ext cx="7251192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B6A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Capacity Constraints : </a:t>
            </a:r>
            <a:r>
              <a:rPr lang="en-US" dirty="0">
                <a:solidFill>
                  <a:schemeClr val="tx1"/>
                </a:solidFill>
              </a:rPr>
              <a:t>Decision Tree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ppt/theme/theme2.xml><?xml version="1.0" encoding="utf-8"?>
<a:theme xmlns:a="http://schemas.openxmlformats.org/drawingml/2006/main" name="1_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50C6C-4A16-4981-AF01-873C329D71B7}">
  <ds:schemaRefs>
    <ds:schemaRef ds:uri="49c126be-c726-47ba-965e-26a43962fc1b"/>
    <ds:schemaRef ds:uri="d1047e39-2691-4f33-a135-73712887a56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7827C-08B3-453B-8635-A30D6DDD9ED5}">
  <ds:schemaRefs>
    <ds:schemaRef ds:uri="49c126be-c726-47ba-965e-26a43962fc1b"/>
    <ds:schemaRef ds:uri="d1047e39-2691-4f33-a135-73712887a5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132</TotalTime>
  <Words>1988</Words>
  <Application>Microsoft Office PowerPoint</Application>
  <PresentationFormat>Custom</PresentationFormat>
  <Paragraphs>462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Franklin Gothic Book</vt:lpstr>
      <vt:lpstr>Franklin Gothic Medium</vt:lpstr>
      <vt:lpstr>Gill Sans MT</vt:lpstr>
      <vt:lpstr>Libre Franklin</vt:lpstr>
      <vt:lpstr>Lucida Grande</vt:lpstr>
      <vt:lpstr>Roboto</vt:lpstr>
      <vt:lpstr>Wingdings</vt:lpstr>
      <vt:lpstr>Office Theme</vt:lpstr>
      <vt:lpstr>1_Office Theme</vt:lpstr>
      <vt:lpstr>MediCrystals co.</vt:lpstr>
      <vt:lpstr>PowerPoint Presentation</vt:lpstr>
      <vt:lpstr>KPIs for Risk Assesment</vt:lpstr>
      <vt:lpstr>Individual KPI Score</vt:lpstr>
      <vt:lpstr>Ratings and Mitigation Strategies</vt:lpstr>
      <vt:lpstr>Obsolete Inventory at GlasWork</vt:lpstr>
      <vt:lpstr>Working Capital Impact at GlasWork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627</cp:revision>
  <dcterms:created xsi:type="dcterms:W3CDTF">2017-01-31T20:00:53Z</dcterms:created>
  <dcterms:modified xsi:type="dcterms:W3CDTF">2020-11-02T15:41:42Z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